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26"/>
  </p:notesMasterIdLst>
  <p:sldIdLst>
    <p:sldId id="256" r:id="rId2"/>
    <p:sldId id="258" r:id="rId3"/>
    <p:sldId id="265" r:id="rId4"/>
    <p:sldId id="270" r:id="rId5"/>
    <p:sldId id="268" r:id="rId6"/>
    <p:sldId id="271" r:id="rId7"/>
    <p:sldId id="280" r:id="rId8"/>
    <p:sldId id="269" r:id="rId9"/>
    <p:sldId id="281" r:id="rId10"/>
    <p:sldId id="272" r:id="rId11"/>
    <p:sldId id="274" r:id="rId12"/>
    <p:sldId id="273" r:id="rId13"/>
    <p:sldId id="263" r:id="rId14"/>
    <p:sldId id="275" r:id="rId15"/>
    <p:sldId id="267" r:id="rId16"/>
    <p:sldId id="276" r:id="rId17"/>
    <p:sldId id="257" r:id="rId18"/>
    <p:sldId id="260" r:id="rId19"/>
    <p:sldId id="261" r:id="rId20"/>
    <p:sldId id="277" r:id="rId21"/>
    <p:sldId id="279" r:id="rId22"/>
    <p:sldId id="282" r:id="rId23"/>
    <p:sldId id="283" r:id="rId24"/>
    <p:sldId id="28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  <a:srgbClr val="009193"/>
    <a:srgbClr val="FF8AD8"/>
    <a:srgbClr val="FF2F92"/>
    <a:srgbClr val="0096FF"/>
    <a:srgbClr val="0432FF"/>
    <a:srgbClr val="941651"/>
    <a:srgbClr val="7A81FF"/>
    <a:srgbClr val="D5FC79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3810"/>
  </p:normalViewPr>
  <p:slideViewPr>
    <p:cSldViewPr snapToGrid="0" snapToObjects="1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Age Distribution of Members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7C-CF4D-88B6-4A815F1EE7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7C-CF4D-88B6-4A815F1EE7B5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7C-CF4D-88B6-4A815F1EE7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7C-CF4D-88B6-4A815F1EE7B5}"/>
              </c:ext>
            </c:extLst>
          </c:dPt>
          <c:dLbls>
            <c:dLbl>
              <c:idx val="0"/>
              <c:layout>
                <c:manualLayout>
                  <c:x val="-1.3604198294968501E-2"/>
                  <c:y val="1.153055498374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7C-CF4D-88B6-4A815F1EE7B5}"/>
                </c:ext>
              </c:extLst>
            </c:dLbl>
            <c:dLbl>
              <c:idx val="1"/>
              <c:layout>
                <c:manualLayout>
                  <c:x val="-3.0750458879455801E-2"/>
                  <c:y val="9.90006939113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7C-CF4D-88B6-4A815F1EE7B5}"/>
                </c:ext>
              </c:extLst>
            </c:dLbl>
            <c:dLbl>
              <c:idx val="2"/>
              <c:layout>
                <c:manualLayout>
                  <c:x val="2.5418637554237102E-2"/>
                  <c:y val="5.2273063984092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7C-CF4D-88B6-4A815F1EE7B5}"/>
                </c:ext>
              </c:extLst>
            </c:dLbl>
            <c:dLbl>
              <c:idx val="3"/>
              <c:layout>
                <c:manualLayout>
                  <c:x val="2.19989062173645E-2"/>
                  <c:y val="1.5697710613155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7C-CF4D-88B6-4A815F1EE7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30 &amp; Under</c:v>
                </c:pt>
                <c:pt idx="1">
                  <c:v>31-50</c:v>
                </c:pt>
                <c:pt idx="2">
                  <c:v>50-70</c:v>
                </c:pt>
                <c:pt idx="3">
                  <c:v>70 &amp; Up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7.3200000000000001E-2</c:v>
                </c:pt>
                <c:pt idx="1">
                  <c:v>0.40239999999999998</c:v>
                </c:pt>
                <c:pt idx="2">
                  <c:v>0.42680000000000001</c:v>
                </c:pt>
                <c:pt idx="3">
                  <c:v>9.7600000000000006E-2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7C-CF4D-88B6-4A815F1EE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Years in Practice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1D-A943-89D2-FCF22266F32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1D-A943-89D2-FCF22266F329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1D-A943-89D2-FCF22266F329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1D-A943-89D2-FCF22266F329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1D-A943-89D2-FCF22266F329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51D-A943-89D2-FCF22266F3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0-2</c:v>
                </c:pt>
                <c:pt idx="1">
                  <c:v>3-5</c:v>
                </c:pt>
                <c:pt idx="2">
                  <c:v>6-10</c:v>
                </c:pt>
                <c:pt idx="3">
                  <c:v>11-20</c:v>
                </c:pt>
                <c:pt idx="4">
                  <c:v>21-30</c:v>
                </c:pt>
                <c:pt idx="5">
                  <c:v>30+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16</c:v>
                </c:pt>
                <c:pt idx="3">
                  <c:v>17</c:v>
                </c:pt>
                <c:pt idx="4">
                  <c:v>20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1D-A943-89D2-FCF22266F32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Washington</a:t>
            </a:r>
            <a:r>
              <a:rPr lang="en-US" baseline="0" dirty="0">
                <a:solidFill>
                  <a:schemeClr val="tx1"/>
                </a:solidFill>
              </a:rPr>
              <a:t> State Distribution 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259109155473199"/>
          <c:y val="3.7942352444236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Region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FB1-3E44-A80B-8B8325C6F6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FB1-3E44-A80B-8B8325C6F6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FB1-3E44-A80B-8B8325C6F6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FB1-3E44-A80B-8B8325C6F6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FB1-3E44-A80B-8B8325C6F68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FB1-3E44-A80B-8B8325C6F68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FB1-3E44-A80B-8B8325C6F68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FB1-3E44-A80B-8B8325C6F68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FB1-3E44-A80B-8B8325C6F68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2FB1-3E44-A80B-8B8325C6F68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2FB1-3E44-A80B-8B8325C6F68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2FB1-3E44-A80B-8B8325C6F682}"/>
              </c:ext>
            </c:extLst>
          </c:dPt>
          <c:dLbls>
            <c:dLbl>
              <c:idx val="0"/>
              <c:layout>
                <c:manualLayout>
                  <c:x val="8.0099173844880092E-3"/>
                  <c:y val="-0.103393496491638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B1-3E44-A80B-8B8325C6F682}"/>
                </c:ext>
              </c:extLst>
            </c:dLbl>
            <c:dLbl>
              <c:idx val="1"/>
              <c:layout>
                <c:manualLayout>
                  <c:x val="8.0282372421568108E-3"/>
                  <c:y val="2.0790205382368299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B1-3E44-A80B-8B8325C6F68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mr-IN" dirty="0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B1-3E44-A80B-8B8325C6F68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A4739C2-D32E-5F40-AEFF-89DCBADA067D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FB1-3E44-A80B-8B8325C6F68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86129EC-4CC5-6B42-BE44-13A1C9E0DD8A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FB1-3E44-A80B-8B8325C6F68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mr-IN" dirty="0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B1-3E44-A80B-8B8325C6F68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mr-IN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B1-3E44-A80B-8B8325C6F68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4793454-7055-834D-A962-28525B1CB025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FB1-3E44-A80B-8B8325C6F68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D275617-6E24-4D44-B8A8-ABAA7B6D9F3C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FB1-3E44-A80B-8B8325C6F682}"/>
                </c:ext>
              </c:extLst>
            </c:dLbl>
            <c:dLbl>
              <c:idx val="9"/>
              <c:layout>
                <c:manualLayout>
                  <c:x val="2.7735295671933599E-2"/>
                  <c:y val="-1.5014726162175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B1-3E44-A80B-8B8325C6F68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29699F99-0BAC-924B-85BB-7BDDB992CB30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2FB1-3E44-A80B-8B8325C6F682}"/>
                </c:ext>
              </c:extLst>
            </c:dLbl>
            <c:dLbl>
              <c:idx val="11"/>
              <c:layout>
                <c:manualLayout>
                  <c:x val="2.9824640208564498E-2"/>
                  <c:y val="8.0697928898473496E-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FB1-3E44-A80B-8B8325C6F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Seattle</c:v>
                </c:pt>
                <c:pt idx="1">
                  <c:v>Eastside</c:v>
                </c:pt>
                <c:pt idx="2">
                  <c:v>Tacoma</c:v>
                </c:pt>
                <c:pt idx="3">
                  <c:v>Everett</c:v>
                </c:pt>
                <c:pt idx="4">
                  <c:v>Northshore/Bothell</c:v>
                </c:pt>
                <c:pt idx="5">
                  <c:v>King County</c:v>
                </c:pt>
                <c:pt idx="6">
                  <c:v>Snohomish County</c:v>
                </c:pt>
                <c:pt idx="7">
                  <c:v>Kitsap County</c:v>
                </c:pt>
                <c:pt idx="8">
                  <c:v>Whatcom County</c:v>
                </c:pt>
                <c:pt idx="9">
                  <c:v>Puget Sound</c:v>
                </c:pt>
                <c:pt idx="10">
                  <c:v>Western WA</c:v>
                </c:pt>
                <c:pt idx="11">
                  <c:v>Skipped/Declined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6</c:v>
                </c:pt>
                <c:pt idx="10">
                  <c:v>2</c:v>
                </c:pt>
                <c:pt idx="1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FB1-3E44-A80B-8B8325C6F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Seattle Neighborhood Distribution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Neighborhood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376-2041-B35C-73DFC87350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376-2041-B35C-73DFC87350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376-2041-B35C-73DFC87350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376-2041-B35C-73DFC87350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376-2041-B35C-73DFC873502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376-2041-B35C-73DFC873502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376-2041-B35C-73DFC8735029}"/>
              </c:ext>
            </c:extLst>
          </c:dPt>
          <c:dLbls>
            <c:dLbl>
              <c:idx val="0"/>
              <c:layout>
                <c:manualLayout>
                  <c:x val="1.55089937030234E-2"/>
                  <c:y val="-8.0564529433820795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51%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76-2041-B35C-73DFC8735029}"/>
                </c:ext>
              </c:extLst>
            </c:dLbl>
            <c:dLbl>
              <c:idx val="1"/>
              <c:layout>
                <c:manualLayout>
                  <c:x val="1.81233472736862E-2"/>
                  <c:y val="-5.9510561179852497E-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76-2041-B35C-73DFC8735029}"/>
                </c:ext>
              </c:extLst>
            </c:dLbl>
            <c:dLbl>
              <c:idx val="2"/>
              <c:layout>
                <c:manualLayout>
                  <c:x val="8.5888887952615105E-3"/>
                  <c:y val="1.07906511686039E-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76-2041-B35C-73DFC8735029}"/>
                </c:ext>
              </c:extLst>
            </c:dLbl>
            <c:dLbl>
              <c:idx val="3"/>
              <c:layout>
                <c:manualLayout>
                  <c:x val="4.5290526435624503E-3"/>
                  <c:y val="-9.1310186226721601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8%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76-2041-B35C-73DFC8735029}"/>
                </c:ext>
              </c:extLst>
            </c:dLbl>
            <c:dLbl>
              <c:idx val="4"/>
              <c:layout>
                <c:manualLayout>
                  <c:x val="2.34516242697996E-2"/>
                  <c:y val="-1.5066716660417499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76-2041-B35C-73DFC8735029}"/>
                </c:ext>
              </c:extLst>
            </c:dLbl>
            <c:dLbl>
              <c:idx val="5"/>
              <c:layout>
                <c:manualLayout>
                  <c:x val="1.9863154218227898E-2"/>
                  <c:y val="7.8870141232345904E-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8%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76-2041-B35C-73DFC8735029}"/>
                </c:ext>
              </c:extLst>
            </c:dLbl>
            <c:dLbl>
              <c:idx val="6"/>
              <c:layout>
                <c:manualLayout>
                  <c:x val="2.68913414295032E-2"/>
                  <c:y val="8.4255468066491701E-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76-2041-B35C-73DFC87350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Seattle</c:v>
                </c:pt>
                <c:pt idx="1">
                  <c:v>Downtown</c:v>
                </c:pt>
                <c:pt idx="2">
                  <c:v>Central/Capitol Hill/First Hill</c:v>
                </c:pt>
                <c:pt idx="3">
                  <c:v>Northeast/U-District</c:v>
                </c:pt>
                <c:pt idx="4">
                  <c:v>Northwest/Ballard/Fremont</c:v>
                </c:pt>
                <c:pt idx="5">
                  <c:v>South Seattle</c:v>
                </c:pt>
                <c:pt idx="6">
                  <c:v>West Seattle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</c:v>
                </c:pt>
                <c:pt idx="1">
                  <c:v>3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376-2041-B35C-73DFC87350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Q4: What is your practice setting?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2-CA44-9154-8960A71F70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Case Management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E2-CA44-9154-8960A71F70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Group Practice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E2-CA44-9154-8960A71F70F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Medical Setting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E2-CA44-9154-8960A71F70F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Private Practice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E2-CA44-9154-8960A71F70F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E2-CA44-9154-8960A71F70F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&gt; 1 setting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E2-CA44-9154-8960A71F7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10420944"/>
        <c:axId val="1810424816"/>
      </c:barChart>
      <c:catAx>
        <c:axId val="1810420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0424816"/>
        <c:crosses val="autoZero"/>
        <c:auto val="1"/>
        <c:lblAlgn val="ctr"/>
        <c:lblOffset val="100"/>
        <c:noMultiLvlLbl val="0"/>
      </c:catAx>
      <c:valAx>
        <c:axId val="181042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042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Q17: Do you see racism as a clinical issue in your practice? (answered on 0-5 scale)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Scaled Answers by Percentage (%) Distribution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Sheet1!$A$2:$A$7</c:f>
              <c:numCache>
                <c:formatCode>0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Sheet1!$B$12:$B$17</c:f>
              <c:numCache>
                <c:formatCode>General</c:formatCode>
                <c:ptCount val="6"/>
                <c:pt idx="0">
                  <c:v>1</c:v>
                </c:pt>
                <c:pt idx="1">
                  <c:v>10</c:v>
                </c:pt>
                <c:pt idx="2">
                  <c:v>4</c:v>
                </c:pt>
                <c:pt idx="3">
                  <c:v>4</c:v>
                </c:pt>
                <c:pt idx="4">
                  <c:v>15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8-DC49-A933-7FB5E69B82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0446592"/>
        <c:axId val="1810368448"/>
      </c:barChart>
      <c:valAx>
        <c:axId val="1810368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0446592"/>
        <c:crosses val="autoZero"/>
        <c:crossBetween val="between"/>
      </c:valAx>
      <c:catAx>
        <c:axId val="1810446592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0368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Identities &amp; Communities Served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Communities Served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213047456824566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AD-9945-A042-AEC5C18152B9}"/>
                </c:ext>
              </c:extLst>
            </c:dLbl>
            <c:dLbl>
              <c:idx val="1"/>
              <c:layout>
                <c:manualLayout>
                  <c:x val="-2.19750024830023E-3"/>
                  <c:y val="-0.160805632972860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AD-9945-A042-AEC5C18152B9}"/>
                </c:ext>
              </c:extLst>
            </c:dLbl>
            <c:dLbl>
              <c:idx val="2"/>
              <c:layout>
                <c:manualLayout>
                  <c:x val="-2.0143519576428299E-17"/>
                  <c:y val="-0.1139194928419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AD-9945-A042-AEC5C18152B9}"/>
                </c:ext>
              </c:extLst>
            </c:dLbl>
            <c:dLbl>
              <c:idx val="3"/>
              <c:layout>
                <c:manualLayout>
                  <c:x val="-2.0143519576428299E-17"/>
                  <c:y val="-8.26621306158843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AD-9945-A042-AEC5C18152B9}"/>
                </c:ext>
              </c:extLst>
            </c:dLbl>
            <c:dLbl>
              <c:idx val="4"/>
              <c:layout>
                <c:manualLayout>
                  <c:x val="0"/>
                  <c:y val="-8.020361896786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AD-9945-A042-AEC5C18152B9}"/>
                </c:ext>
              </c:extLst>
            </c:dLbl>
            <c:dLbl>
              <c:idx val="5"/>
              <c:layout>
                <c:manualLayout>
                  <c:x val="0"/>
                  <c:y val="-6.21165229986020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AD-9945-A042-AEC5C18152B9}"/>
                </c:ext>
              </c:extLst>
            </c:dLbl>
            <c:dLbl>
              <c:idx val="6"/>
              <c:layout>
                <c:manualLayout>
                  <c:x val="0"/>
                  <c:y val="-6.21165229986020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AD-9945-A042-AEC5C18152B9}"/>
                </c:ext>
              </c:extLst>
            </c:dLbl>
            <c:dLbl>
              <c:idx val="7"/>
              <c:layout>
                <c:manualLayout>
                  <c:x val="0"/>
                  <c:y val="-5.43021340461855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AD-9945-A042-AEC5C18152B9}"/>
                </c:ext>
              </c:extLst>
            </c:dLbl>
            <c:dLbl>
              <c:idx val="8"/>
              <c:layout>
                <c:manualLayout>
                  <c:x val="0"/>
                  <c:y val="-5.632179168585559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AD-9945-A042-AEC5C18152B9}"/>
                </c:ext>
              </c:extLst>
            </c:dLbl>
            <c:dLbl>
              <c:idx val="9"/>
              <c:layout>
                <c:manualLayout>
                  <c:x val="0"/>
                  <c:y val="-5.8341642909120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AD-9945-A042-AEC5C18152B9}"/>
                </c:ext>
              </c:extLst>
            </c:dLbl>
            <c:dLbl>
              <c:idx val="10"/>
              <c:layout>
                <c:manualLayout>
                  <c:x val="0"/>
                  <c:y val="-5.09661079650551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BAD-9945-A042-AEC5C18152B9}"/>
                </c:ext>
              </c:extLst>
            </c:dLbl>
            <c:dLbl>
              <c:idx val="11"/>
              <c:layout>
                <c:manualLayout>
                  <c:x val="-1.09875012415011E-3"/>
                  <c:y val="-4.06932073646167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BAD-9945-A042-AEC5C18152B9}"/>
                </c:ext>
              </c:extLst>
            </c:dLbl>
            <c:dLbl>
              <c:idx val="12"/>
              <c:layout>
                <c:manualLayout>
                  <c:x val="0"/>
                  <c:y val="-3.8234695716595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BAD-9945-A042-AEC5C18152B9}"/>
                </c:ext>
              </c:extLst>
            </c:dLbl>
            <c:dLbl>
              <c:idx val="13"/>
              <c:layout>
                <c:manualLayout>
                  <c:x val="0"/>
                  <c:y val="-3.8234695716595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BAD-9945-A042-AEC5C18152B9}"/>
                </c:ext>
              </c:extLst>
            </c:dLbl>
            <c:dLbl>
              <c:idx val="14"/>
              <c:layout>
                <c:manualLayout>
                  <c:x val="0"/>
                  <c:y val="-4.31517190126384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BAD-9945-A042-AEC5C18152B9}"/>
                </c:ext>
              </c:extLst>
            </c:dLbl>
            <c:dLbl>
              <c:idx val="15"/>
              <c:layout>
                <c:manualLayout>
                  <c:x val="-1.09875012415011E-3"/>
                  <c:y val="-4.56102306606602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BAD-9945-A042-AEC5C18152B9}"/>
                </c:ext>
              </c:extLst>
            </c:dLbl>
            <c:dLbl>
              <c:idx val="16"/>
              <c:layout>
                <c:manualLayout>
                  <c:x val="-1.09875012415011E-3"/>
                  <c:y val="-4.56102306606602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BAD-9945-A042-AEC5C18152B9}"/>
                </c:ext>
              </c:extLst>
            </c:dLbl>
            <c:dLbl>
              <c:idx val="17"/>
              <c:layout>
                <c:manualLayout>
                  <c:x val="-1.09875012415011E-3"/>
                  <c:y val="-4.56102306606602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BAD-9945-A042-AEC5C18152B9}"/>
                </c:ext>
              </c:extLst>
            </c:dLbl>
            <c:dLbl>
              <c:idx val="18"/>
              <c:layout>
                <c:manualLayout>
                  <c:x val="-8.0574078305713305E-17"/>
                  <c:y val="-3.28788184122002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BAD-9945-A042-AEC5C18152B9}"/>
                </c:ext>
              </c:extLst>
            </c:dLbl>
            <c:dLbl>
              <c:idx val="19"/>
              <c:layout>
                <c:manualLayout>
                  <c:x val="-1.09875012415027E-3"/>
                  <c:y val="-3.53373300602220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BAD-9945-A042-AEC5C18152B9}"/>
                </c:ext>
              </c:extLst>
            </c:dLbl>
            <c:dLbl>
              <c:idx val="20"/>
              <c:layout>
                <c:manualLayout>
                  <c:x val="-1.09875012415011E-3"/>
                  <c:y val="-3.77958417082437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BAD-9945-A042-AEC5C18152B9}"/>
                </c:ext>
              </c:extLst>
            </c:dLbl>
            <c:dLbl>
              <c:idx val="21"/>
              <c:layout>
                <c:manualLayout>
                  <c:x val="-1.09875012415011E-3"/>
                  <c:y val="-3.28788184122002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BAD-9945-A042-AEC5C18152B9}"/>
                </c:ext>
              </c:extLst>
            </c:dLbl>
            <c:dLbl>
              <c:idx val="22"/>
              <c:layout>
                <c:manualLayout>
                  <c:x val="0"/>
                  <c:y val="-3.28788184122002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BAD-9945-A042-AEC5C18152B9}"/>
                </c:ext>
              </c:extLst>
            </c:dLbl>
            <c:dLbl>
              <c:idx val="23"/>
              <c:layout>
                <c:manualLayout>
                  <c:x val="-1.09875012415027E-3"/>
                  <c:y val="-3.042030676417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BAD-9945-A042-AEC5C18152B9}"/>
                </c:ext>
              </c:extLst>
            </c:dLbl>
            <c:dLbl>
              <c:idx val="24"/>
              <c:layout>
                <c:manualLayout>
                  <c:x val="0"/>
                  <c:y val="-3.042030676417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BAD-9945-A042-AEC5C18152B9}"/>
                </c:ext>
              </c:extLst>
            </c:dLbl>
            <c:dLbl>
              <c:idx val="25"/>
              <c:layout>
                <c:manualLayout>
                  <c:x val="-5.4937506207505598E-3"/>
                  <c:y val="-3.042030676417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BAD-9945-A042-AEC5C18152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Sheet1!$A$2:$A$27</c:f>
              <c:strCache>
                <c:ptCount val="26"/>
                <c:pt idx="0">
                  <c:v>LGBTQ+</c:v>
                </c:pt>
                <c:pt idx="1">
                  <c:v>aging &amp; older adults</c:v>
                </c:pt>
                <c:pt idx="2">
                  <c:v>"all"/generalist</c:v>
                </c:pt>
                <c:pt idx="3">
                  <c:v>young adults + teens</c:v>
                </c:pt>
                <c:pt idx="4">
                  <c:v>immigrants + refugees</c:v>
                </c:pt>
                <c:pt idx="5">
                  <c:v>POC + ethnic minorities</c:v>
                </c:pt>
                <c:pt idx="6">
                  <c:v>children</c:v>
                </c:pt>
                <c:pt idx="7">
                  <c:v>couples</c:v>
                </c:pt>
                <c:pt idx="8">
                  <c:v>people in poverty, low income, and/or Medicaid clients</c:v>
                </c:pt>
                <c:pt idx="9">
                  <c:v>chronic illness</c:v>
                </c:pt>
                <c:pt idx="10">
                  <c:v>families</c:v>
                </c:pt>
                <c:pt idx="11">
                  <c:v>Veterans/military</c:v>
                </c:pt>
                <c:pt idx="12">
                  <c:v>Latinx community</c:v>
                </c:pt>
                <c:pt idx="13">
                  <c:v>adoption</c:v>
                </c:pt>
                <c:pt idx="14">
                  <c:v>ASD</c:v>
                </c:pt>
                <c:pt idx="15">
                  <c:v>men</c:v>
                </c:pt>
                <c:pt idx="16">
                  <c:v>women</c:v>
                </c:pt>
                <c:pt idx="17">
                  <c:v>mental illness</c:v>
                </c:pt>
                <c:pt idx="18">
                  <c:v>caregivers</c:v>
                </c:pt>
                <c:pt idx="19">
                  <c:v>homelessness</c:v>
                </c:pt>
                <c:pt idx="20">
                  <c:v>hospice</c:v>
                </c:pt>
                <c:pt idx="21">
                  <c:v>cancer</c:v>
                </c:pt>
                <c:pt idx="22">
                  <c:v>Jewish community</c:v>
                </c:pt>
                <c:pt idx="23">
                  <c:v>trauma survivors</c:v>
                </c:pt>
                <c:pt idx="24">
                  <c:v>Asian community</c:v>
                </c:pt>
                <c:pt idx="25">
                  <c:v>co-occurring disorders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25</c:v>
                </c:pt>
                <c:pt idx="1">
                  <c:v>18</c:v>
                </c:pt>
                <c:pt idx="2">
                  <c:v>12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1-944D-A0C2-FFD02F574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810906848"/>
        <c:axId val="1810911696"/>
      </c:barChart>
      <c:catAx>
        <c:axId val="181090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0911696"/>
        <c:crosses val="autoZero"/>
        <c:auto val="1"/>
        <c:lblAlgn val="ctr"/>
        <c:lblOffset val="100"/>
        <c:noMultiLvlLbl val="0"/>
      </c:catAx>
      <c:valAx>
        <c:axId val="181091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0906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747105141269099"/>
          <c:y val="2.3163012174189701E-2"/>
          <c:w val="0.37857838848575298"/>
          <c:h val="0.8605013791592159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EA-6A45-9782-5BF62438C2E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EA-6A45-9782-5BF62438C2E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CEA-6A45-9782-5BF62438C2E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27A177D-BF3A-D044-9CD5-14354D5785D7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CEA-6A45-9782-5BF62438C2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3292DCB-41B4-7145-AC92-842DC30DF666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CEA-6A45-9782-5BF62438C2E7}"/>
                </c:ext>
              </c:extLst>
            </c:dLbl>
            <c:dLbl>
              <c:idx val="2"/>
              <c:layout>
                <c:manualLayout>
                  <c:x val="5.4466230936819201E-3"/>
                  <c:y val="7.4280415783164197E-3"/>
                </c:manualLayout>
              </c:layout>
              <c:tx>
                <c:rich>
                  <a:bodyPr/>
                  <a:lstStyle/>
                  <a:p>
                    <a:fld id="{F62E7F4F-FB9F-D045-BC56-89D377A1AF14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CEA-6A45-9782-5BF62438C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Academic Program</c:v>
                </c:pt>
                <c:pt idx="1">
                  <c:v>Internet Search</c:v>
                </c:pt>
                <c:pt idx="2">
                  <c:v>Word of Mouth/Professional Colleagues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EA-6A45-9782-5BF62438C2E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Response</c:v>
                </c:pt>
              </c:strCache>
            </c:strRef>
          </c:tx>
          <c:dPt>
            <c:idx val="0"/>
            <c:bubble3D val="0"/>
            <c:spPr>
              <a:solidFill>
                <a:srgbClr val="94165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6A-6947-998A-A6400351D377}"/>
              </c:ext>
            </c:extLst>
          </c:dPt>
          <c:dPt>
            <c:idx val="1"/>
            <c:bubble3D val="0"/>
            <c:spPr>
              <a:solidFill>
                <a:srgbClr val="009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6A-6947-998A-A6400351D377}"/>
              </c:ext>
            </c:extLst>
          </c:dPt>
          <c:dPt>
            <c:idx val="2"/>
            <c:bubble3D val="0"/>
            <c:spPr>
              <a:solidFill>
                <a:srgbClr val="FF93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16A-6947-998A-A6400351D377}"/>
              </c:ext>
            </c:extLst>
          </c:dPt>
          <c:dPt>
            <c:idx val="3"/>
            <c:bubble3D val="0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16A-6947-998A-A6400351D377}"/>
              </c:ext>
            </c:extLst>
          </c:dPt>
          <c:dLbls>
            <c:dLbl>
              <c:idx val="0"/>
              <c:layout>
                <c:manualLayout>
                  <c:x val="-5.6457073300619099E-3"/>
                  <c:y val="-4.3030212775932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6A-6947-998A-A6400351D377}"/>
                </c:ext>
              </c:extLst>
            </c:dLbl>
            <c:dLbl>
              <c:idx val="1"/>
              <c:layout>
                <c:manualLayout>
                  <c:x val="6.8318498231199299E-3"/>
                  <c:y val="4.000378734081330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6A-6947-998A-A6400351D377}"/>
                </c:ext>
              </c:extLst>
            </c:dLbl>
            <c:dLbl>
              <c:idx val="2"/>
              <c:layout>
                <c:manualLayout>
                  <c:x val="7.3113279318346098E-3"/>
                  <c:y val="2.60570426843420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6A-6947-998A-A6400351D377}"/>
                </c:ext>
              </c:extLst>
            </c:dLbl>
            <c:dLbl>
              <c:idx val="3"/>
              <c:layout>
                <c:manualLayout>
                  <c:x val="-1.07975769333181E-2"/>
                  <c:y val="7.488960866749490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6A-6947-998A-A6400351D3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Community/Network</c:v>
                </c:pt>
                <c:pt idx="1">
                  <c:v>Mentorship</c:v>
                </c:pt>
                <c:pt idx="2">
                  <c:v>Professional Development</c:v>
                </c:pt>
                <c:pt idx="3">
                  <c:v>Training Opportunities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6A-6947-998A-A6400351D37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dirty="0"/>
              <a:t>Q3: Anything else that you are hoping to get out of your membership?</a:t>
            </a:r>
          </a:p>
        </c:rich>
      </c:tx>
      <c:layout>
        <c:manualLayout>
          <c:xMode val="edge"/>
          <c:yMode val="edge"/>
          <c:x val="0.12539418056613899"/>
          <c:y val="1.8048505358149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Desired Benefits of WSSCSW Membership</c:v>
                </c:pt>
              </c:strCache>
            </c:strRef>
          </c:tx>
          <c:dPt>
            <c:idx val="0"/>
            <c:bubble3D val="0"/>
            <c:spPr>
              <a:solidFill>
                <a:srgbClr val="FF2F9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FB-9E4F-A6CA-AFAB976522C8}"/>
              </c:ext>
            </c:extLst>
          </c:dPt>
          <c:dPt>
            <c:idx val="1"/>
            <c:bubble3D val="0"/>
            <c:spPr>
              <a:solidFill>
                <a:srgbClr val="0096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FB-9E4F-A6CA-AFAB976522C8}"/>
              </c:ext>
            </c:extLst>
          </c:dPt>
          <c:dPt>
            <c:idx val="2"/>
            <c:bubble3D val="0"/>
            <c:spPr>
              <a:solidFill>
                <a:srgbClr val="00905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AFB-9E4F-A6CA-AFAB976522C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AFB-9E4F-A6CA-AFAB976522C8}"/>
              </c:ext>
            </c:extLst>
          </c:dPt>
          <c:dPt>
            <c:idx val="4"/>
            <c:bubble3D val="0"/>
            <c:spPr>
              <a:solidFill>
                <a:srgbClr val="7A81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AFB-9E4F-A6CA-AFAB976522C8}"/>
              </c:ext>
            </c:extLst>
          </c:dPt>
          <c:dPt>
            <c:idx val="5"/>
            <c:bubble3D val="0"/>
            <c:spPr>
              <a:solidFill>
                <a:srgbClr val="FF8AD8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AFB-9E4F-A6CA-AFAB976522C8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AFB-9E4F-A6CA-AFAB976522C8}"/>
              </c:ext>
            </c:extLst>
          </c:dPt>
          <c:dLbls>
            <c:dLbl>
              <c:idx val="0"/>
              <c:layout>
                <c:manualLayout>
                  <c:x val="-2.2765105974656401E-2"/>
                  <c:y val="5.9028915801768002E-3"/>
                </c:manualLayout>
              </c:layout>
              <c:tx>
                <c:rich>
                  <a:bodyPr/>
                  <a:lstStyle/>
                  <a:p>
                    <a:fld id="{032BE99A-962C-034A-B223-221603C2761B}" type="PERCENTAGE">
                      <a:rPr lang="mr-IN" baseline="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AFB-9E4F-A6CA-AFAB976522C8}"/>
                </c:ext>
              </c:extLst>
            </c:dLbl>
            <c:dLbl>
              <c:idx val="1"/>
              <c:layout>
                <c:manualLayout>
                  <c:x val="-1.6963734371913199E-2"/>
                  <c:y val="1.44992028280725E-3"/>
                </c:manualLayout>
              </c:layout>
              <c:tx>
                <c:rich>
                  <a:bodyPr/>
                  <a:lstStyle/>
                  <a:p>
                    <a:fld id="{35F44C1D-DBEA-CC4B-8F66-E5FD1D28EB92}" type="PERCENTAGE">
                      <a:rPr lang="mr-IN" baseline="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AFB-9E4F-A6CA-AFAB976522C8}"/>
                </c:ext>
              </c:extLst>
            </c:dLbl>
            <c:dLbl>
              <c:idx val="2"/>
              <c:layout>
                <c:manualLayout>
                  <c:x val="-1.7436683317811199E-2"/>
                  <c:y val="9.513303222883939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AF61323-1424-BE4E-96AD-6B04670F3357}" type="PERCENTAGE">
                      <a:rPr lang="mr-IN" baseline="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pPr>
                        <a:defRPr>
                          <a:solidFill>
                            <a:schemeClr val="bg2">
                              <a:lumMod val="25000"/>
                            </a:schemeClr>
                          </a:solidFill>
                        </a:defRPr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bg2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100358422939103E-2"/>
                      <c:h val="6.168076706147770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AFB-9E4F-A6CA-AFAB976522C8}"/>
                </c:ext>
              </c:extLst>
            </c:dLbl>
            <c:dLbl>
              <c:idx val="3"/>
              <c:layout>
                <c:manualLayout>
                  <c:x val="1.09366974289504E-3"/>
                  <c:y val="-4.5068325850131798E-2"/>
                </c:manualLayout>
              </c:layout>
              <c:tx>
                <c:rich>
                  <a:bodyPr/>
                  <a:lstStyle/>
                  <a:p>
                    <a:fld id="{3D67D036-DF3B-AE47-9D0C-35972870F48A}" type="PERCENTAGE">
                      <a:rPr lang="mr-IN">
                        <a:solidFill>
                          <a:schemeClr val="bg2">
                            <a:lumMod val="25000"/>
                          </a:scheme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AFB-9E4F-A6CA-AFAB976522C8}"/>
                </c:ext>
              </c:extLst>
            </c:dLbl>
            <c:dLbl>
              <c:idx val="4"/>
              <c:layout>
                <c:manualLayout>
                  <c:x val="6.2138684277368399E-3"/>
                  <c:y val="-4.0405736085019801E-2"/>
                </c:manualLayout>
              </c:layout>
              <c:tx>
                <c:rich>
                  <a:bodyPr/>
                  <a:lstStyle/>
                  <a:p>
                    <a:fld id="{033C29D6-A26A-7C40-8AD5-E1CEA2DB2103}" type="PERCENTAGE">
                      <a:rPr lang="mr-IN">
                        <a:solidFill>
                          <a:schemeClr val="bg2">
                            <a:lumMod val="25000"/>
                          </a:scheme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AFB-9E4F-A6CA-AFAB976522C8}"/>
                </c:ext>
              </c:extLst>
            </c:dLbl>
            <c:dLbl>
              <c:idx val="5"/>
              <c:layout>
                <c:manualLayout>
                  <c:x val="5.5322439533767699E-3"/>
                  <c:y val="1.79955678129066E-2"/>
                </c:manualLayout>
              </c:layout>
              <c:tx>
                <c:rich>
                  <a:bodyPr/>
                  <a:lstStyle/>
                  <a:p>
                    <a:fld id="{110AE30D-C27A-EC4C-848D-4B9C278F055C}" type="PERCENTAGE">
                      <a:rPr lang="mr-IN" baseline="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AFB-9E4F-A6CA-AFAB976522C8}"/>
                </c:ext>
              </c:extLst>
            </c:dLbl>
            <c:dLbl>
              <c:idx val="6"/>
              <c:layout>
                <c:manualLayout>
                  <c:x val="4.59018429147969E-3"/>
                  <c:y val="1.75008327004809E-2"/>
                </c:manualLayout>
              </c:layout>
              <c:tx>
                <c:rich>
                  <a:bodyPr/>
                  <a:lstStyle/>
                  <a:p>
                    <a:fld id="{72EB808C-9094-F847-9A92-59A37DD207BD}" type="PERCENTAGE">
                      <a:rPr lang="mr-IN" baseline="0" smtClean="0">
                        <a:solidFill>
                          <a:schemeClr val="bg2">
                            <a:lumMod val="25000"/>
                          </a:schemeClr>
                        </a:solidFill>
                      </a:rPr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AFB-9E4F-A6CA-AFAB976522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Referrals/listerv</c:v>
                </c:pt>
                <c:pt idx="1">
                  <c:v>CEUs</c:v>
                </c:pt>
                <c:pt idx="2">
                  <c:v>Community: network, connection, collaboration, colleagues</c:v>
                </c:pt>
                <c:pt idx="3">
                  <c:v>Legal and Ethical Requirements: awareness, updates on changes</c:v>
                </c:pt>
                <c:pt idx="4">
                  <c:v>Supporting lobbying/representation in Olympia</c:v>
                </c:pt>
                <c:pt idx="5">
                  <c:v>Supporting social justice initiatives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11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AFB-9E4F-A6CA-AFAB976522C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Q19: Would you engage in diversity/cultural humility/anti-oppression/racial justice training if offered?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Scaled Answers by Percentage (%) Distribution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0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14</c:v>
                </c:pt>
                <c:pt idx="3">
                  <c:v>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4-E849-881E-F3F39A627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2554336"/>
        <c:axId val="1822558912"/>
      </c:barChart>
      <c:catAx>
        <c:axId val="1822554336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2558912"/>
        <c:crosses val="autoZero"/>
        <c:auto val="1"/>
        <c:lblAlgn val="ctr"/>
        <c:lblOffset val="100"/>
        <c:noMultiLvlLbl val="0"/>
      </c:catAx>
      <c:valAx>
        <c:axId val="1822558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2554336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Q11:</a:t>
            </a:r>
            <a:r>
              <a:rPr lang="en-US" baseline="0" dirty="0">
                <a:solidFill>
                  <a:schemeClr val="tx1"/>
                </a:solidFill>
              </a:rPr>
              <a:t> Do you identify as having a disability?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94165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07-E146-A307-CFB6B6C5BD88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07-E146-A307-CFB6B6C5BD88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07-E146-A307-CFB6B6C5BD88}"/>
              </c:ext>
            </c:extLst>
          </c:dPt>
          <c:dLbls>
            <c:dLbl>
              <c:idx val="0"/>
              <c:layout>
                <c:manualLayout>
                  <c:x val="-2.17695223994437E-2"/>
                  <c:y val="2.01496560701092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mr-IN" dirty="0"/>
                      <a:t>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467146734863305E-2"/>
                      <c:h val="8.83352299548277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807-E146-A307-CFB6B6C5BD88}"/>
                </c:ext>
              </c:extLst>
            </c:dLbl>
            <c:dLbl>
              <c:idx val="1"/>
              <c:layout>
                <c:manualLayout>
                  <c:x val="-4.980478722211E-2"/>
                  <c:y val="-2.8297935570921799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83%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07-E146-A307-CFB6B6C5BD88}"/>
                </c:ext>
              </c:extLst>
            </c:dLbl>
            <c:dLbl>
              <c:idx val="2"/>
              <c:layout>
                <c:manualLayout>
                  <c:x val="8.3899768939138997E-5"/>
                  <c:y val="1.4652099838394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07-E146-A307-CFB6B6C5BD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Skipped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70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07-E146-A307-CFB6B6C5B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Q20: Do you feel you would benefit from spaces in this organization to engage in discussions with fellow members sharing particular interests and/or identities (i.e., affinity groups)</a:t>
            </a:r>
          </a:p>
        </c:rich>
      </c:tx>
      <c:layout>
        <c:manualLayout>
          <c:xMode val="edge"/>
          <c:yMode val="edge"/>
          <c:x val="0.100272017059713"/>
          <c:y val="1.78173701521570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Scaled Answers by Percentage (%) Distribution 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Sheet1!$A$3:$A$7</c:f>
              <c:numCache>
                <c:formatCode>0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Sheet1!$B$11:$B$15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16</c:v>
                </c:pt>
                <c:pt idx="3">
                  <c:v>9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41-5647-A5AC-5FB91ED81E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9433696"/>
        <c:axId val="1809536736"/>
      </c:barChart>
      <c:catAx>
        <c:axId val="1809433696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536736"/>
        <c:crosses val="autoZero"/>
        <c:auto val="1"/>
        <c:lblAlgn val="ctr"/>
        <c:lblOffset val="100"/>
        <c:noMultiLvlLbl val="0"/>
      </c:catAx>
      <c:valAx>
        <c:axId val="180953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9433696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Common Suggestions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Common Suggestions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670-0044-98AD-7F4938B22E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670-0044-98AD-7F4938B22E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670-0044-98AD-7F4938B22E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670-0044-98AD-7F4938B22E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670-0044-98AD-7F4938B22E9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670-0044-98AD-7F4938B22E9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670-0044-98AD-7F4938B22E9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670-0044-98AD-7F4938B22E94}"/>
              </c:ext>
            </c:extLst>
          </c:dPt>
          <c:dLbls>
            <c:dLbl>
              <c:idx val="0"/>
              <c:layout>
                <c:manualLayout>
                  <c:x val="1.1252937781003501E-3"/>
                  <c:y val="6.19041640825515E-3"/>
                </c:manualLayout>
              </c:layout>
              <c:tx>
                <c:rich>
                  <a:bodyPr/>
                  <a:lstStyle/>
                  <a:p>
                    <a:fld id="{BC11292D-0113-4A40-A714-F63E800FE3D2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70-0044-98AD-7F4938B22E94}"/>
                </c:ext>
              </c:extLst>
            </c:dLbl>
            <c:dLbl>
              <c:idx val="1"/>
              <c:layout>
                <c:manualLayout>
                  <c:x val="-2.5121204484557E-2"/>
                  <c:y val="-1.40595811116786E-2"/>
                </c:manualLayout>
              </c:layout>
              <c:tx>
                <c:rich>
                  <a:bodyPr/>
                  <a:lstStyle/>
                  <a:p>
                    <a:fld id="{1C762DDD-DC03-044E-A48E-F86228029F92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70-0044-98AD-7F4938B22E94}"/>
                </c:ext>
              </c:extLst>
            </c:dLbl>
            <c:dLbl>
              <c:idx val="2"/>
              <c:layout>
                <c:manualLayout>
                  <c:x val="-5.1643520549379696E-3"/>
                  <c:y val="-6.2959132955154595E-2"/>
                </c:manualLayout>
              </c:layout>
              <c:tx>
                <c:rich>
                  <a:bodyPr/>
                  <a:lstStyle/>
                  <a:p>
                    <a:fld id="{A9B4EB15-6AE0-8248-8F28-CD818AED381A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70-0044-98AD-7F4938B22E94}"/>
                </c:ext>
              </c:extLst>
            </c:dLbl>
            <c:dLbl>
              <c:idx val="3"/>
              <c:layout>
                <c:manualLayout>
                  <c:x val="-7.3997023739020397E-3"/>
                  <c:y val="1.3533807065896899E-2"/>
                </c:manualLayout>
              </c:layout>
              <c:tx>
                <c:rich>
                  <a:bodyPr/>
                  <a:lstStyle/>
                  <a:p>
                    <a:r>
                      <a:rPr lang="mr-IN" dirty="0"/>
                      <a:t>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70-0044-98AD-7F4938B22E94}"/>
                </c:ext>
              </c:extLst>
            </c:dLbl>
            <c:dLbl>
              <c:idx val="4"/>
              <c:layout>
                <c:manualLayout>
                  <c:x val="-1.2973793261403299E-2"/>
                  <c:y val="-7.2296496880760799E-3"/>
                </c:manualLayout>
              </c:layout>
              <c:tx>
                <c:rich>
                  <a:bodyPr/>
                  <a:lstStyle/>
                  <a:p>
                    <a:fld id="{EC3D2EE4-6909-5D4D-ADB4-94214FCD19DE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70-0044-98AD-7F4938B22E94}"/>
                </c:ext>
              </c:extLst>
            </c:dLbl>
            <c:dLbl>
              <c:idx val="5"/>
              <c:layout>
                <c:manualLayout>
                  <c:x val="1.47253612981079E-4"/>
                  <c:y val="-2.0808611063695401E-2"/>
                </c:manualLayout>
              </c:layout>
              <c:tx>
                <c:rich>
                  <a:bodyPr/>
                  <a:lstStyle/>
                  <a:p>
                    <a:fld id="{0C18C525-9D5F-0E4B-81D3-EA0BA7071007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70-0044-98AD-7F4938B22E94}"/>
                </c:ext>
              </c:extLst>
            </c:dLbl>
            <c:dLbl>
              <c:idx val="6"/>
              <c:layout>
                <c:manualLayout>
                  <c:x val="6.7892605571138404E-3"/>
                  <c:y val="-2.0948178930109699E-2"/>
                </c:manualLayout>
              </c:layout>
              <c:tx>
                <c:rich>
                  <a:bodyPr/>
                  <a:lstStyle/>
                  <a:p>
                    <a:fld id="{50BCFAE4-8F98-5642-8872-EB8DC305A6EB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70-0044-98AD-7F4938B22E94}"/>
                </c:ext>
              </c:extLst>
            </c:dLbl>
            <c:dLbl>
              <c:idx val="7"/>
              <c:layout>
                <c:manualLayout>
                  <c:x val="-1.42713392448259E-2"/>
                  <c:y val="6.4775909765269202E-3"/>
                </c:manualLayout>
              </c:layout>
              <c:tx>
                <c:rich>
                  <a:bodyPr/>
                  <a:lstStyle/>
                  <a:p>
                    <a:fld id="{F1FF737D-0190-4440-A19F-998F52892DA7}" type="PERCENTAGE">
                      <a:rPr lang="mr-IN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70-0044-98AD-7F4938B22E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Grow membership</c:v>
                </c:pt>
                <c:pt idx="1">
                  <c:v>Incorporate more agency social workers</c:v>
                </c:pt>
                <c:pt idx="2">
                  <c:v>Recruit younger social workers to join/create greater multigenerationality</c:v>
                </c:pt>
                <c:pt idx="3">
                  <c:v>Continue creating forums for learning, networking, and building community (in-person and online)</c:v>
                </c:pt>
                <c:pt idx="4">
                  <c:v>Continue emphasizing greater diversity, greater POC in membership, &amp; more POC in positions of leadership</c:v>
                </c:pt>
                <c:pt idx="5">
                  <c:v>Increase volume of clinical trainings offered</c:v>
                </c:pt>
                <c:pt idx="6">
                  <c:v>Greater geographical diversity</c:v>
                </c:pt>
                <c:pt idx="7">
                  <c:v>More membership involvement/connectivity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7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670-0044-98AD-7F4938B22E9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Self-Identified Sexual</a:t>
            </a:r>
            <a:r>
              <a:rPr lang="en-US" baseline="0" dirty="0">
                <a:solidFill>
                  <a:schemeClr val="tx1"/>
                </a:solidFill>
              </a:rPr>
              <a:t> Identity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</c:v>
                </c:pt>
              </c:strCache>
            </c:strRef>
          </c:tx>
          <c:dPt>
            <c:idx val="0"/>
            <c:bubble3D val="0"/>
            <c:spPr>
              <a:solidFill>
                <a:srgbClr val="521B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CF-8743-807F-8A2DB3D586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CF-8743-807F-8A2DB3D5869B}"/>
              </c:ext>
            </c:extLst>
          </c:dPt>
          <c:dPt>
            <c:idx val="2"/>
            <c:bubble3D val="0"/>
            <c:spPr>
              <a:solidFill>
                <a:srgbClr val="FF7E7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CF-8743-807F-8A2DB3D586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CF-8743-807F-8A2DB3D5869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CF-8743-807F-8A2DB3D5869B}"/>
              </c:ext>
            </c:extLst>
          </c:dPt>
          <c:dPt>
            <c:idx val="5"/>
            <c:bubble3D val="0"/>
            <c:spPr>
              <a:solidFill>
                <a:srgbClr val="76D6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3CF-8743-807F-8A2DB3D5869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3CF-8743-807F-8A2DB3D5869B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3CF-8743-807F-8A2DB3D5869B}"/>
              </c:ext>
            </c:extLst>
          </c:dPt>
          <c:dPt>
            <c:idx val="8"/>
            <c:bubble3D val="0"/>
            <c:spPr>
              <a:solidFill>
                <a:srgbClr val="FF2F9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3CF-8743-807F-8A2DB3D5869B}"/>
              </c:ext>
            </c:extLst>
          </c:dPt>
          <c:dLbls>
            <c:dLbl>
              <c:idx val="0"/>
              <c:layout>
                <c:manualLayout>
                  <c:x val="-2.0250295517159601E-2"/>
                  <c:y val="1.20753464811645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CF-8743-807F-8A2DB3D5869B}"/>
                </c:ext>
              </c:extLst>
            </c:dLbl>
            <c:dLbl>
              <c:idx val="1"/>
              <c:layout>
                <c:manualLayout>
                  <c:x val="2.5081709213802601E-2"/>
                  <c:y val="9.6539214315807999E-3"/>
                </c:manualLayout>
              </c:layout>
              <c:tx>
                <c:rich>
                  <a:bodyPr/>
                  <a:lstStyle/>
                  <a:p>
                    <a:r>
                      <a:rPr lang="mr-IN" dirty="0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CF-8743-807F-8A2DB3D5869B}"/>
                </c:ext>
              </c:extLst>
            </c:dLbl>
            <c:dLbl>
              <c:idx val="2"/>
              <c:layout>
                <c:manualLayout>
                  <c:x val="1.8529350057104502E-2"/>
                  <c:y val="1.22377496265995E-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CF-8743-807F-8A2DB3D5869B}"/>
                </c:ext>
              </c:extLst>
            </c:dLbl>
            <c:dLbl>
              <c:idx val="3"/>
              <c:layout>
                <c:manualLayout>
                  <c:x val="2.3751483045117702E-2"/>
                  <c:y val="1.7003199907354199E-2"/>
                </c:manualLayout>
              </c:layout>
              <c:tx>
                <c:rich>
                  <a:bodyPr/>
                  <a:lstStyle/>
                  <a:p>
                    <a:r>
                      <a:rPr lang="mr-IN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CF-8743-807F-8A2DB3D5869B}"/>
                </c:ext>
              </c:extLst>
            </c:dLbl>
            <c:dLbl>
              <c:idx val="4"/>
              <c:layout>
                <c:manualLayout>
                  <c:x val="8.9296827900246598E-3"/>
                  <c:y val="1.8445332040346901E-2"/>
                </c:manualLayout>
              </c:layout>
              <c:tx>
                <c:rich>
                  <a:bodyPr/>
                  <a:lstStyle/>
                  <a:p>
                    <a:r>
                      <a:rPr lang="mr-IN" dirty="0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CF-8743-807F-8A2DB3D5869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73E7788A-3203-174B-99FA-92B3BF847EAB}" type="VALUE">
                      <a:rPr lang="mr-IN" smtClean="0"/>
                      <a:pPr/>
                      <a:t>[VALUE]</a:t>
                    </a:fld>
                    <a:r>
                      <a:rPr lang="mr-IN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3CF-8743-807F-8A2DB3D5869B}"/>
                </c:ext>
              </c:extLst>
            </c:dLbl>
            <c:dLbl>
              <c:idx val="6"/>
              <c:layout>
                <c:manualLayout>
                  <c:x val="6.1812094257081502E-3"/>
                  <c:y val="1.5557948386213801E-2"/>
                </c:manualLayout>
              </c:layout>
              <c:tx>
                <c:rich>
                  <a:bodyPr/>
                  <a:lstStyle/>
                  <a:p>
                    <a:r>
                      <a:rPr lang="mr-IN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CF-8743-807F-8A2DB3D5869B}"/>
                </c:ext>
              </c:extLst>
            </c:dLbl>
            <c:dLbl>
              <c:idx val="7"/>
              <c:layout>
                <c:manualLayout>
                  <c:x val="7.7812099632411404E-3"/>
                  <c:y val="1.74451782155189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CF-8743-807F-8A2DB3D5869B}"/>
                </c:ext>
              </c:extLst>
            </c:dLbl>
            <c:dLbl>
              <c:idx val="8"/>
              <c:layout>
                <c:manualLayout>
                  <c:x val="6.65281063401512E-4"/>
                  <c:y val="1.21513815672625E-2"/>
                </c:manualLayout>
              </c:layout>
              <c:tx>
                <c:rich>
                  <a:bodyPr/>
                  <a:lstStyle/>
                  <a:p>
                    <a:fld id="{5533E328-48CD-2446-A118-03C910967C38}" type="VALUE">
                      <a:rPr lang="mr-IN" smtClean="0"/>
                      <a:pPr/>
                      <a:t>[VALUE]</a:t>
                    </a:fld>
                    <a:r>
                      <a:rPr lang="mr-IN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3CF-8743-807F-8A2DB3D58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Heterosexual</c:v>
                </c:pt>
                <c:pt idx="1">
                  <c:v>Gay</c:v>
                </c:pt>
                <c:pt idx="2">
                  <c:v>Lesbian</c:v>
                </c:pt>
                <c:pt idx="3">
                  <c:v>Bisexual</c:v>
                </c:pt>
                <c:pt idx="4">
                  <c:v>Queer</c:v>
                </c:pt>
                <c:pt idx="5">
                  <c:v>Pansexual</c:v>
                </c:pt>
                <c:pt idx="6">
                  <c:v>Fluid</c:v>
                </c:pt>
                <c:pt idx="7">
                  <c:v>Declined to Answer</c:v>
                </c:pt>
                <c:pt idx="8">
                  <c:v>Unknown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50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3CF-8743-807F-8A2DB3D58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Self-Identified</a:t>
            </a:r>
            <a:r>
              <a:rPr lang="en-US" baseline="0" dirty="0">
                <a:solidFill>
                  <a:schemeClr val="tx1"/>
                </a:solidFill>
              </a:rPr>
              <a:t> Gender Identity</a:t>
            </a:r>
            <a:endParaRPr lang="mr-IN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00919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C9-A74F-98BA-A45289116CAD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C9-A74F-98BA-A45289116CAD}"/>
              </c:ext>
            </c:extLst>
          </c:dPt>
          <c:dPt>
            <c:idx val="2"/>
            <c:bubble3D val="0"/>
            <c:spPr>
              <a:solidFill>
                <a:srgbClr val="D5FC7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C9-A74F-98BA-A45289116CAD}"/>
              </c:ext>
            </c:extLst>
          </c:dPt>
          <c:dLbls>
            <c:dLbl>
              <c:idx val="0"/>
              <c:layout>
                <c:manualLayout>
                  <c:x val="-1.5675356209789999E-2"/>
                  <c:y val="-1.3969938848366399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78%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C9-A74F-98BA-A45289116CAD}"/>
                </c:ext>
              </c:extLst>
            </c:dLbl>
            <c:dLbl>
              <c:idx val="1"/>
              <c:layout>
                <c:manualLayout>
                  <c:x val="1.8005379442316501E-2"/>
                  <c:y val="8.7750311022468802E-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21%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C9-A74F-98BA-A45289116CAD}"/>
                </c:ext>
              </c:extLst>
            </c:dLbl>
            <c:dLbl>
              <c:idx val="2"/>
              <c:layout>
                <c:manualLayout>
                  <c:x val="6.5893197569720698E-3"/>
                  <c:y val="1.80142778206832E-3"/>
                </c:manualLayout>
              </c:layout>
              <c:tx>
                <c:rich>
                  <a:bodyPr/>
                  <a:lstStyle/>
                  <a:p>
                    <a:fld id="{D45AAFF2-DECC-DD40-9818-658FA488647F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C9-A74F-98BA-A45289116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Genderqueer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</c:v>
                </c:pt>
                <c:pt idx="1">
                  <c:v>17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C9-A74F-98BA-A45289116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Q15: What language(s) do you practice in?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879-DF48-A932-DD3F539065C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879-DF48-A932-DD3F539065C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879-DF48-A932-DD3F539065C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879-DF48-A932-DD3F539065C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879-DF48-A932-DD3F539065C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879-DF48-A932-DD3F539065C5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879-DF48-A932-DD3F539065C5}"/>
              </c:ext>
            </c:extLst>
          </c:dPt>
          <c:dLbls>
            <c:dLbl>
              <c:idx val="0"/>
              <c:layout>
                <c:manualLayout>
                  <c:x val="-1.49505226394329E-2"/>
                  <c:y val="-1.23454340927023E-2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78%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79-DF48-A932-DD3F539065C5}"/>
                </c:ext>
              </c:extLst>
            </c:dLbl>
            <c:dLbl>
              <c:idx val="1"/>
              <c:layout>
                <c:manualLayout>
                  <c:x val="1.7013916906259401E-2"/>
                  <c:y val="6.0621321899553202E-3"/>
                </c:manualLayout>
              </c:layout>
              <c:tx>
                <c:rich>
                  <a:bodyPr/>
                  <a:lstStyle/>
                  <a:p>
                    <a:fld id="{F5B5EC21-2AA1-404F-B704-0D8C3A3B26B1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879-DF48-A932-DD3F539065C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041A3F2-A56E-7342-8540-CF45242AEFE0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879-DF48-A932-DD3F539065C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C185D5B-22E5-CC4D-A1F1-F480B766999D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879-DF48-A932-DD3F539065C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E1C42E20-B970-0442-A315-D9844C2B6976}" type="VALUE">
                      <a:rPr lang="mr-IN" smtClean="0"/>
                      <a:pPr/>
                      <a:t>[VALUE]</a:t>
                    </a:fld>
                    <a:r>
                      <a:rPr lang="mr-IN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879-DF48-A932-DD3F539065C5}"/>
                </c:ext>
              </c:extLst>
            </c:dLbl>
            <c:dLbl>
              <c:idx val="5"/>
              <c:layout>
                <c:manualLayout>
                  <c:x val="1.5640716383701701E-2"/>
                  <c:y val="9.6534883433151003E-3"/>
                </c:manualLayout>
              </c:layout>
              <c:tx>
                <c:rich>
                  <a:bodyPr/>
                  <a:lstStyle/>
                  <a:p>
                    <a:r>
                      <a:rPr lang="mr-IN"/>
                      <a:t>12%</a:t>
                    </a:r>
                    <a:endParaRPr lang="mr-IN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79-DF48-A932-DD3F53906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6"/>
                <c:pt idx="0">
                  <c:v>English</c:v>
                </c:pt>
                <c:pt idx="1">
                  <c:v>Spanish</c:v>
                </c:pt>
                <c:pt idx="2">
                  <c:v>Arabic</c:v>
                </c:pt>
                <c:pt idx="3">
                  <c:v>Japanese</c:v>
                </c:pt>
                <c:pt idx="4">
                  <c:v>German</c:v>
                </c:pt>
                <c:pt idx="5">
                  <c:v>&gt;1 language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73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879-DF48-A932-DD3F53906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Christian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6-024B-B0D8-00817C1D07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Jewish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66-024B-B0D8-00817C1D074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Buddhist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5866-024B-B0D8-00817C1D0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5247312"/>
        <c:axId val="1795101232"/>
      </c:barChart>
      <c:catAx>
        <c:axId val="179524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101232"/>
        <c:crosses val="autoZero"/>
        <c:auto val="1"/>
        <c:lblAlgn val="ctr"/>
        <c:lblOffset val="100"/>
        <c:noMultiLvlLbl val="0"/>
      </c:catAx>
      <c:valAx>
        <c:axId val="179510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24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Brown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3-BB4C-91D9-8429F90E75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D3-BB4C-91D9-8429F90E75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Mixed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D3-BB4C-91D9-8429F90E755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D3-BB4C-91D9-8429F90E755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Chicana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D3-BB4C-91D9-8429F90E755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Human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D3-BB4C-91D9-8429F90E755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Middle Eastern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D3-BB4C-91D9-8429F90E7557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Asian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D3-BB4C-91D9-8429F90E75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6375584"/>
        <c:axId val="1796380208"/>
      </c:barChart>
      <c:catAx>
        <c:axId val="179637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6380208"/>
        <c:crosses val="autoZero"/>
        <c:auto val="1"/>
        <c:lblAlgn val="ctr"/>
        <c:lblOffset val="100"/>
        <c:noMultiLvlLbl val="0"/>
      </c:catAx>
      <c:valAx>
        <c:axId val="179638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637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63941249767995E-2"/>
          <c:y val="0.111660713959814"/>
          <c:w val="0.878032256837461"/>
          <c:h val="0.76189630417902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Caucasian/white/of European descent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9-BA4D-A59E-DB0395676C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Mixed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C9-BA4D-A59E-DB0395676C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C9-BA4D-A59E-DB0395676C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Latinx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C9-BA4D-A59E-DB0395676C3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Jewish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C9-BA4D-A59E-DB0395676C3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"non-hispanic"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C9-BA4D-A59E-DB0395676C3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brown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C9-BA4D-A59E-DB0395676C3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black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Sheet1!$I$2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EC9-BA4D-A59E-DB0395676C3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Declined to answer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Sheet1!$J$2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C9-BA4D-A59E-DB0395676C3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Palestinian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Sheet1!$K$2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EC9-BA4D-A59E-DB0395676C3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804966192"/>
        <c:axId val="1804970992"/>
      </c:barChart>
      <c:catAx>
        <c:axId val="180496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970992"/>
        <c:crosses val="autoZero"/>
        <c:auto val="1"/>
        <c:lblAlgn val="ctr"/>
        <c:lblOffset val="100"/>
        <c:noMultiLvlLbl val="0"/>
      </c:catAx>
      <c:valAx>
        <c:axId val="180497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96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>
                <a:solidFill>
                  <a:schemeClr val="tx1"/>
                </a:solidFill>
              </a:rPr>
              <a:t>Degree or Level of Practice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1-9044-BECF-BB138CEDB779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81-9044-BECF-BB138CEDB779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81-9044-BECF-BB138CEDB779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081-9044-BECF-BB138CEDB779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081-9044-BECF-BB138CEDB779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081-9044-BECF-BB138CEDB779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081-9044-BECF-BB138CEDB779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081-9044-BECF-BB138CEDB77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mr-IN" baseline="0"/>
                      <a:t>
</a:t>
                    </a:r>
                    <a:fld id="{81F4A51F-083D-4947-9C92-70D486354616}" type="PERCENTAGE">
                      <a:rPr lang="mr-IN" baseline="0"/>
                      <a:pPr/>
                      <a:t>[PERCENTAGE]</a:t>
                    </a:fld>
                    <a:endParaRPr lang="mr-IN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081-9044-BECF-BB138CEDB7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mr-IN" baseline="0" dirty="0"/>
                      <a:t>
</a:t>
                    </a:r>
                    <a:fld id="{79C5D28B-D005-0843-BAA5-8E04E14EB980}" type="PERCENTAGE">
                      <a:rPr lang="mr-IN" baseline="0"/>
                      <a:pPr/>
                      <a:t>[PERCENTAGE]</a:t>
                    </a:fld>
                    <a:endParaRPr lang="mr-IN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081-9044-BECF-BB138CEDB7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mr-IN" baseline="0"/>
                      <a:t>
</a:t>
                    </a:r>
                    <a:fld id="{C08131BF-26DC-014F-9CEA-F314BEA2D939}" type="PERCENTAGE">
                      <a:rPr lang="mr-IN" baseline="0"/>
                      <a:pPr/>
                      <a:t>[PERCENTAGE]</a:t>
                    </a:fld>
                    <a:endParaRPr lang="mr-IN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081-9044-BECF-BB138CEDB7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mr-IN" baseline="0"/>
                      <a:t>
</a:t>
                    </a:r>
                    <a:fld id="{4E99BB74-3361-3A48-A3B8-87312A06D1EF}" type="PERCENTAGE">
                      <a:rPr lang="mr-IN" baseline="0"/>
                      <a:pPr/>
                      <a:t>[PERCENTAGE]</a:t>
                    </a:fld>
                    <a:endParaRPr lang="mr-IN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081-9044-BECF-BB138CEDB77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mr-IN" baseline="0" dirty="0"/>
                      <a:t>
</a:t>
                    </a:r>
                    <a:fld id="{754DC623-7C8B-444F-97C1-82C27F60406F}" type="PERCENTAGE">
                      <a:rPr lang="mr-IN" baseline="0"/>
                      <a:pPr/>
                      <a:t>[PERCENTAGE]</a:t>
                    </a:fld>
                    <a:endParaRPr lang="mr-IN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081-9044-BECF-BB138CEDB7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mr-IN" baseline="0"/>
                  </a:p>
                  <a:p>
                    <a:r>
                      <a:rPr lang="mr-IN" baseline="0"/>
                      <a:t>
</a:t>
                    </a:r>
                    <a:fld id="{95B88F84-D6B5-9346-9B09-36185B22837E}" type="PERCENTAGE">
                      <a:rPr lang="mr-IN" baseline="0"/>
                      <a:pPr/>
                      <a:t>[PERCENTAGE]</a:t>
                    </a:fld>
                    <a:endParaRPr lang="mr-IN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081-9044-BECF-BB138CEDB77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mr-IN" baseline="0" dirty="0"/>
                      <a:t>
</a:t>
                    </a:r>
                    <a:fld id="{50A97019-115C-A84A-9D8F-9A6F3B4C5586}" type="PERCENTAGE">
                      <a:rPr lang="mr-IN" baseline="0"/>
                      <a:pPr/>
                      <a:t>[PERCENTAGE]</a:t>
                    </a:fld>
                    <a:endParaRPr lang="mr-IN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081-9044-BECF-BB138CEDB77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mr-IN" baseline="0"/>
                  </a:p>
                  <a:p>
                    <a:r>
                      <a:rPr lang="mr-IN" baseline="0"/>
                      <a:t>
</a:t>
                    </a:r>
                    <a:fld id="{E4C6170E-90D8-5143-9323-468C8D3F619C}" type="PERCENTAGE">
                      <a:rPr lang="mr-IN" baseline="0"/>
                      <a:pPr/>
                      <a:t>[PERCENTAGE]</a:t>
                    </a:fld>
                    <a:endParaRPr lang="mr-IN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8081-9044-BECF-BB138CEDB7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Associate (LSWAIC)</c:v>
                </c:pt>
                <c:pt idx="1">
                  <c:v>Licensed Independent Clinical Social Worker (LICSW)</c:v>
                </c:pt>
                <c:pt idx="2">
                  <c:v>Student (BSW or MSW)</c:v>
                </c:pt>
                <c:pt idx="3">
                  <c:v>Supervisor</c:v>
                </c:pt>
                <c:pt idx="4">
                  <c:v>Approved Supervisor for Licensing</c:v>
                </c:pt>
                <c:pt idx="5">
                  <c:v>MSW</c:v>
                </c:pt>
                <c:pt idx="6">
                  <c:v>Chemical Dependency Counselor</c:v>
                </c:pt>
                <c:pt idx="7">
                  <c:v>PhD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13</c:v>
                </c:pt>
                <c:pt idx="1">
                  <c:v>54</c:v>
                </c:pt>
                <c:pt idx="2">
                  <c:v>2</c:v>
                </c:pt>
                <c:pt idx="3">
                  <c:v>2</c:v>
                </c:pt>
                <c:pt idx="4">
                  <c:v>7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081-9044-BECF-BB138CEDB77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solidFill>
          <a:schemeClr val="bg1"/>
        </a:solidFill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868A7-1CEB-1243-B88E-690632F255CD}" type="doc">
      <dgm:prSet loTypeId="urn:microsoft.com/office/officeart/2008/layout/AlternatingHexagon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A154F4-B825-A742-A01C-18447C98AD3D}">
      <dgm:prSet phldrT="[Text]" custT="1"/>
      <dgm:spPr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More ethnic diversity. Less rigidity on the listserv. Social gatherings at peoples homes. </a:t>
          </a:r>
        </a:p>
      </dgm:t>
    </dgm:pt>
    <dgm:pt modelId="{2C7658F0-A3DB-1746-85F8-FB1A8F7BFBCD}" type="parTrans" cxnId="{6404EC0D-98D4-DA42-B092-0D4BA39BAEEA}">
      <dgm:prSet/>
      <dgm:spPr/>
      <dgm:t>
        <a:bodyPr/>
        <a:lstStyle/>
        <a:p>
          <a:endParaRPr lang="en-US"/>
        </a:p>
      </dgm:t>
    </dgm:pt>
    <dgm:pt modelId="{ADB7DEEA-760D-F648-ACB9-BD9BFC7F0735}" type="sibTrans" cxnId="{6404EC0D-98D4-DA42-B092-0D4BA39BAEEA}">
      <dgm:prSet/>
      <dgm:spPr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B806E8-DF41-6C4E-8DAF-2AE42576AEBA}">
      <dgm:prSet phldrT="[Text]"/>
      <dgm:spPr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I'd like to see the name changed to Association rather than Society.  I like the current direction of the organization-- it feels like we are losing our elitist past.</a:t>
          </a:r>
        </a:p>
      </dgm:t>
    </dgm:pt>
    <dgm:pt modelId="{BCD5DF81-1066-4748-A32A-B38D93A24A39}" type="parTrans" cxnId="{1EE745CA-65BB-4746-8D9E-829BB9C1616E}">
      <dgm:prSet/>
      <dgm:spPr/>
      <dgm:t>
        <a:bodyPr/>
        <a:lstStyle/>
        <a:p>
          <a:endParaRPr lang="en-US"/>
        </a:p>
      </dgm:t>
    </dgm:pt>
    <dgm:pt modelId="{9B25716C-809A-D143-BF02-FC24F0FC48DD}" type="sibTrans" cxnId="{1EE745CA-65BB-4746-8D9E-829BB9C1616E}">
      <dgm:prSet/>
      <dgm:spPr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1244E0-3F09-3B44-A991-F91C41614E97}">
      <dgm:prSet phldrT="[Text]" custT="1"/>
      <dgm:spPr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</dgm:spPr>
      <dgm:t>
        <a:bodyPr/>
        <a:lstStyle/>
        <a:p>
          <a:r>
            <a:rPr lang="en-US" sz="1100" b="0" i="0" u="none" dirty="0">
              <a:solidFill>
                <a:schemeClr val="tx1"/>
              </a:solidFill>
            </a:rPr>
            <a:t>More networking opportunities outside of Seattle- northeast WA please! </a:t>
          </a:r>
          <a:endParaRPr lang="en-US" sz="1100" dirty="0">
            <a:solidFill>
              <a:schemeClr val="tx1"/>
            </a:solidFill>
          </a:endParaRPr>
        </a:p>
      </dgm:t>
    </dgm:pt>
    <dgm:pt modelId="{B75D4BC1-9758-1C4E-8507-FC4C3818CD2C}" type="parTrans" cxnId="{8C8DAA23-DCE6-E646-91C2-BBB6254DB976}">
      <dgm:prSet/>
      <dgm:spPr/>
      <dgm:t>
        <a:bodyPr/>
        <a:lstStyle/>
        <a:p>
          <a:endParaRPr lang="en-US"/>
        </a:p>
      </dgm:t>
    </dgm:pt>
    <dgm:pt modelId="{7EF6313C-E54B-FF4D-B6A1-6506A068A8AE}" type="sibTrans" cxnId="{8C8DAA23-DCE6-E646-91C2-BBB6254DB976}">
      <dgm:prSet/>
      <dgm:spPr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740F62A-C0DB-1948-BE67-D41E17D4399E}">
      <dgm:prSet custT="1"/>
      <dgm:spPr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</dgm:spPr>
      <dgm:t>
        <a:bodyPr/>
        <a:lstStyle/>
        <a:p>
          <a:r>
            <a:rPr lang="en-US" sz="1000" dirty="0">
              <a:solidFill>
                <a:schemeClr val="tx1"/>
              </a:solidFill>
            </a:rPr>
            <a:t>I like the direction we're heading.  More diversity, more POC in positions of visibility in the organization.</a:t>
          </a:r>
        </a:p>
      </dgm:t>
    </dgm:pt>
    <dgm:pt modelId="{F9FE3CCE-3170-6A4E-A184-A3370DCD0375}" type="parTrans" cxnId="{B549EE22-7562-1442-B3C2-A43E00A1DDC5}">
      <dgm:prSet/>
      <dgm:spPr/>
      <dgm:t>
        <a:bodyPr/>
        <a:lstStyle/>
        <a:p>
          <a:endParaRPr lang="en-US"/>
        </a:p>
      </dgm:t>
    </dgm:pt>
    <dgm:pt modelId="{8D5BA9A6-8B9F-0A4B-8CCB-141A0087532E}" type="sibTrans" cxnId="{B549EE22-7562-1442-B3C2-A43E00A1DDC5}">
      <dgm:prSet/>
      <dgm:spPr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8AE4FC-6099-014E-AABF-A54E962C2587}" type="pres">
      <dgm:prSet presAssocID="{24C868A7-1CEB-1243-B88E-690632F255CD}" presName="Name0" presStyleCnt="0">
        <dgm:presLayoutVars>
          <dgm:chMax/>
          <dgm:chPref/>
          <dgm:dir/>
          <dgm:animLvl val="lvl"/>
        </dgm:presLayoutVars>
      </dgm:prSet>
      <dgm:spPr/>
    </dgm:pt>
    <dgm:pt modelId="{89860960-B929-E945-AF6A-3B46C7093FD8}" type="pres">
      <dgm:prSet presAssocID="{1CA154F4-B825-A742-A01C-18447C98AD3D}" presName="composite" presStyleCnt="0"/>
      <dgm:spPr/>
    </dgm:pt>
    <dgm:pt modelId="{DA9D7433-1D2B-0242-BC63-902D8D0E05EA}" type="pres">
      <dgm:prSet presAssocID="{1CA154F4-B825-A742-A01C-18447C98AD3D}" presName="Parent1" presStyleLbl="node1" presStyleIdx="0" presStyleCnt="8" custLinFactNeighborX="1191" custLinFactNeighborY="1525">
        <dgm:presLayoutVars>
          <dgm:chMax val="1"/>
          <dgm:chPref val="1"/>
          <dgm:bulletEnabled val="1"/>
        </dgm:presLayoutVars>
      </dgm:prSet>
      <dgm:spPr/>
    </dgm:pt>
    <dgm:pt modelId="{37F283D4-5AA2-7147-AF28-B9E364479C67}" type="pres">
      <dgm:prSet presAssocID="{1CA154F4-B825-A742-A01C-18447C98AD3D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C6AE50AF-3809-3346-B14B-42B02D5B9C22}" type="pres">
      <dgm:prSet presAssocID="{1CA154F4-B825-A742-A01C-18447C98AD3D}" presName="BalanceSpacing" presStyleCnt="0"/>
      <dgm:spPr/>
    </dgm:pt>
    <dgm:pt modelId="{11E04948-E766-4A4B-AC93-F9CDA94C0C63}" type="pres">
      <dgm:prSet presAssocID="{1CA154F4-B825-A742-A01C-18447C98AD3D}" presName="BalanceSpacing1" presStyleCnt="0"/>
      <dgm:spPr/>
    </dgm:pt>
    <dgm:pt modelId="{20AFBA9C-46DF-2446-92FB-E7463C173E77}" type="pres">
      <dgm:prSet presAssocID="{ADB7DEEA-760D-F648-ACB9-BD9BFC7F0735}" presName="Accent1Text" presStyleLbl="node1" presStyleIdx="1" presStyleCnt="8" custLinFactNeighborX="-4830" custLinFactNeighborY="1619"/>
      <dgm:spPr/>
    </dgm:pt>
    <dgm:pt modelId="{40CDF66C-1E29-144B-BC44-32FC463A038B}" type="pres">
      <dgm:prSet presAssocID="{ADB7DEEA-760D-F648-ACB9-BD9BFC7F0735}" presName="spaceBetweenRectangles" presStyleCnt="0"/>
      <dgm:spPr/>
    </dgm:pt>
    <dgm:pt modelId="{93CE33FD-F7B4-F242-9530-19F49479C8C3}" type="pres">
      <dgm:prSet presAssocID="{3740F62A-C0DB-1948-BE67-D41E17D4399E}" presName="composite" presStyleCnt="0"/>
      <dgm:spPr/>
    </dgm:pt>
    <dgm:pt modelId="{B35F2F76-2D26-6F41-99B3-7EBDCFD4718B}" type="pres">
      <dgm:prSet presAssocID="{3740F62A-C0DB-1948-BE67-D41E17D4399E}" presName="Parent1" presStyleLbl="node1" presStyleIdx="2" presStyleCnt="8" custLinFactNeighborX="5398" custLinFactNeighborY="7625">
        <dgm:presLayoutVars>
          <dgm:chMax val="1"/>
          <dgm:chPref val="1"/>
          <dgm:bulletEnabled val="1"/>
        </dgm:presLayoutVars>
      </dgm:prSet>
      <dgm:spPr/>
    </dgm:pt>
    <dgm:pt modelId="{37FD317F-8CC2-664A-9326-C75B72C582ED}" type="pres">
      <dgm:prSet presAssocID="{3740F62A-C0DB-1948-BE67-D41E17D4399E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DBE02E6B-A89B-4646-9811-C3B6007DCCBD}" type="pres">
      <dgm:prSet presAssocID="{3740F62A-C0DB-1948-BE67-D41E17D4399E}" presName="BalanceSpacing" presStyleCnt="0"/>
      <dgm:spPr/>
    </dgm:pt>
    <dgm:pt modelId="{8B4C2903-45CE-8441-B010-E54D56AC7900}" type="pres">
      <dgm:prSet presAssocID="{3740F62A-C0DB-1948-BE67-D41E17D4399E}" presName="BalanceSpacing1" presStyleCnt="0"/>
      <dgm:spPr/>
    </dgm:pt>
    <dgm:pt modelId="{28CAF601-B012-3A4B-9459-276352AC8114}" type="pres">
      <dgm:prSet presAssocID="{8D5BA9A6-8B9F-0A4B-8CCB-141A0087532E}" presName="Accent1Text" presStyleLbl="node1" presStyleIdx="3" presStyleCnt="8" custLinFactNeighborX="15774" custLinFactNeighborY="4575"/>
      <dgm:spPr/>
    </dgm:pt>
    <dgm:pt modelId="{AE8F4BF1-A099-3946-A190-28AED1B1004C}" type="pres">
      <dgm:prSet presAssocID="{8D5BA9A6-8B9F-0A4B-8CCB-141A0087532E}" presName="spaceBetweenRectangles" presStyleCnt="0"/>
      <dgm:spPr/>
    </dgm:pt>
    <dgm:pt modelId="{D7BA37B6-A381-E146-8DCB-F0C286778DB9}" type="pres">
      <dgm:prSet presAssocID="{14B806E8-DF41-6C4E-8DAF-2AE42576AEBA}" presName="composite" presStyleCnt="0"/>
      <dgm:spPr/>
    </dgm:pt>
    <dgm:pt modelId="{AADE387B-C320-B245-8D68-671CB80FD749}" type="pres">
      <dgm:prSet presAssocID="{14B806E8-DF41-6C4E-8DAF-2AE42576AEBA}" presName="Parent1" presStyleLbl="node1" presStyleIdx="4" presStyleCnt="8" custLinFactNeighborX="1191" custLinFactNeighborY="13724">
        <dgm:presLayoutVars>
          <dgm:chMax val="1"/>
          <dgm:chPref val="1"/>
          <dgm:bulletEnabled val="1"/>
        </dgm:presLayoutVars>
      </dgm:prSet>
      <dgm:spPr/>
    </dgm:pt>
    <dgm:pt modelId="{1798B4C2-460F-0046-A50F-19734ED0455E}" type="pres">
      <dgm:prSet presAssocID="{14B806E8-DF41-6C4E-8DAF-2AE42576AEBA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66C35674-998D-C742-A419-2E32BDEDCBA6}" type="pres">
      <dgm:prSet presAssocID="{14B806E8-DF41-6C4E-8DAF-2AE42576AEBA}" presName="BalanceSpacing" presStyleCnt="0"/>
      <dgm:spPr/>
    </dgm:pt>
    <dgm:pt modelId="{6B3316A4-7821-6C4E-B020-1A7DAC5A6124}" type="pres">
      <dgm:prSet presAssocID="{14B806E8-DF41-6C4E-8DAF-2AE42576AEBA}" presName="BalanceSpacing1" presStyleCnt="0"/>
      <dgm:spPr/>
    </dgm:pt>
    <dgm:pt modelId="{49ED20EF-860C-9146-A212-696E65378622}" type="pres">
      <dgm:prSet presAssocID="{9B25716C-809A-D143-BF02-FC24F0FC48DD}" presName="Accent1Text" presStyleLbl="node1" presStyleIdx="5" presStyleCnt="8" custLinFactNeighborX="-5258" custLinFactNeighborY="12199"/>
      <dgm:spPr/>
    </dgm:pt>
    <dgm:pt modelId="{E0F8040E-73B4-CA44-9262-180FDBE1DD81}" type="pres">
      <dgm:prSet presAssocID="{9B25716C-809A-D143-BF02-FC24F0FC48DD}" presName="spaceBetweenRectangles" presStyleCnt="0"/>
      <dgm:spPr/>
    </dgm:pt>
    <dgm:pt modelId="{43D6455E-58CE-1A48-A2A1-E82B921A462B}" type="pres">
      <dgm:prSet presAssocID="{A11244E0-3F09-3B44-A991-F91C41614E97}" presName="composite" presStyleCnt="0"/>
      <dgm:spPr/>
    </dgm:pt>
    <dgm:pt modelId="{A5568B8B-B16E-4742-B123-53E83A975F92}" type="pres">
      <dgm:prSet presAssocID="{A11244E0-3F09-3B44-A991-F91C41614E97}" presName="Parent1" presStyleLbl="node1" presStyleIdx="6" presStyleCnt="8" custLinFactX="-18358" custLinFactY="-61246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76DF025F-07A5-B947-B353-76596B4CA3D2}" type="pres">
      <dgm:prSet presAssocID="{A11244E0-3F09-3B44-A991-F91C41614E97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77168CAA-1410-CE40-9757-5F65FA711773}" type="pres">
      <dgm:prSet presAssocID="{A11244E0-3F09-3B44-A991-F91C41614E97}" presName="BalanceSpacing" presStyleCnt="0"/>
      <dgm:spPr/>
    </dgm:pt>
    <dgm:pt modelId="{35E7E80B-B347-A546-9AF4-F70F3A651207}" type="pres">
      <dgm:prSet presAssocID="{A11244E0-3F09-3B44-A991-F91C41614E97}" presName="BalanceSpacing1" presStyleCnt="0"/>
      <dgm:spPr/>
    </dgm:pt>
    <dgm:pt modelId="{55BCCE3A-7D9B-F14C-BB63-ED4233D42358}" type="pres">
      <dgm:prSet presAssocID="{7EF6313C-E54B-FF4D-B6A1-6506A068A8AE}" presName="Accent1Text" presStyleLbl="node1" presStyleIdx="7" presStyleCnt="8" custLinFactNeighborX="61520" custLinFactNeighborY="-71224"/>
      <dgm:spPr/>
    </dgm:pt>
  </dgm:ptLst>
  <dgm:cxnLst>
    <dgm:cxn modelId="{6404EC0D-98D4-DA42-B092-0D4BA39BAEEA}" srcId="{24C868A7-1CEB-1243-B88E-690632F255CD}" destId="{1CA154F4-B825-A742-A01C-18447C98AD3D}" srcOrd="0" destOrd="0" parTransId="{2C7658F0-A3DB-1746-85F8-FB1A8F7BFBCD}" sibTransId="{ADB7DEEA-760D-F648-ACB9-BD9BFC7F0735}"/>
    <dgm:cxn modelId="{B549EE22-7562-1442-B3C2-A43E00A1DDC5}" srcId="{24C868A7-1CEB-1243-B88E-690632F255CD}" destId="{3740F62A-C0DB-1948-BE67-D41E17D4399E}" srcOrd="1" destOrd="0" parTransId="{F9FE3CCE-3170-6A4E-A184-A3370DCD0375}" sibTransId="{8D5BA9A6-8B9F-0A4B-8CCB-141A0087532E}"/>
    <dgm:cxn modelId="{8C8DAA23-DCE6-E646-91C2-BBB6254DB976}" srcId="{24C868A7-1CEB-1243-B88E-690632F255CD}" destId="{A11244E0-3F09-3B44-A991-F91C41614E97}" srcOrd="3" destOrd="0" parTransId="{B75D4BC1-9758-1C4E-8507-FC4C3818CD2C}" sibTransId="{7EF6313C-E54B-FF4D-B6A1-6506A068A8AE}"/>
    <dgm:cxn modelId="{2C4AC029-5148-234C-948D-716F62F39DB1}" type="presOf" srcId="{3740F62A-C0DB-1948-BE67-D41E17D4399E}" destId="{B35F2F76-2D26-6F41-99B3-7EBDCFD4718B}" srcOrd="0" destOrd="0" presId="urn:microsoft.com/office/officeart/2008/layout/AlternatingHexagons"/>
    <dgm:cxn modelId="{59FBB52C-3EEE-824C-9235-32894C46C42A}" type="presOf" srcId="{9B25716C-809A-D143-BF02-FC24F0FC48DD}" destId="{49ED20EF-860C-9146-A212-696E65378622}" srcOrd="0" destOrd="0" presId="urn:microsoft.com/office/officeart/2008/layout/AlternatingHexagons"/>
    <dgm:cxn modelId="{5438216F-9EC0-9E44-BD5D-E7FD783AA553}" type="presOf" srcId="{ADB7DEEA-760D-F648-ACB9-BD9BFC7F0735}" destId="{20AFBA9C-46DF-2446-92FB-E7463C173E77}" srcOrd="0" destOrd="0" presId="urn:microsoft.com/office/officeart/2008/layout/AlternatingHexagons"/>
    <dgm:cxn modelId="{6BFBFE7E-C710-AA48-88B7-66F21BBBD611}" type="presOf" srcId="{24C868A7-1CEB-1243-B88E-690632F255CD}" destId="{B68AE4FC-6099-014E-AABF-A54E962C2587}" srcOrd="0" destOrd="0" presId="urn:microsoft.com/office/officeart/2008/layout/AlternatingHexagons"/>
    <dgm:cxn modelId="{5C47128B-3A94-1E43-9C51-ACF9DDA1DD8D}" type="presOf" srcId="{1CA154F4-B825-A742-A01C-18447C98AD3D}" destId="{DA9D7433-1D2B-0242-BC63-902D8D0E05EA}" srcOrd="0" destOrd="0" presId="urn:microsoft.com/office/officeart/2008/layout/AlternatingHexagons"/>
    <dgm:cxn modelId="{5785A498-40E0-BA43-B1B5-D9C1D1BCFB6A}" type="presOf" srcId="{8D5BA9A6-8B9F-0A4B-8CCB-141A0087532E}" destId="{28CAF601-B012-3A4B-9459-276352AC8114}" srcOrd="0" destOrd="0" presId="urn:microsoft.com/office/officeart/2008/layout/AlternatingHexagons"/>
    <dgm:cxn modelId="{1EE745CA-65BB-4746-8D9E-829BB9C1616E}" srcId="{24C868A7-1CEB-1243-B88E-690632F255CD}" destId="{14B806E8-DF41-6C4E-8DAF-2AE42576AEBA}" srcOrd="2" destOrd="0" parTransId="{BCD5DF81-1066-4748-A32A-B38D93A24A39}" sibTransId="{9B25716C-809A-D143-BF02-FC24F0FC48DD}"/>
    <dgm:cxn modelId="{BF75E7D2-8706-724C-844D-79B1CCA577CA}" type="presOf" srcId="{A11244E0-3F09-3B44-A991-F91C41614E97}" destId="{A5568B8B-B16E-4742-B123-53E83A975F92}" srcOrd="0" destOrd="0" presId="urn:microsoft.com/office/officeart/2008/layout/AlternatingHexagons"/>
    <dgm:cxn modelId="{361436EF-A9AA-914A-B9A1-2D9F3CBF8EDF}" type="presOf" srcId="{14B806E8-DF41-6C4E-8DAF-2AE42576AEBA}" destId="{AADE387B-C320-B245-8D68-671CB80FD749}" srcOrd="0" destOrd="0" presId="urn:microsoft.com/office/officeart/2008/layout/AlternatingHexagons"/>
    <dgm:cxn modelId="{2B0561F1-32C4-8D4F-A577-C4B24F62F0E0}" type="presOf" srcId="{7EF6313C-E54B-FF4D-B6A1-6506A068A8AE}" destId="{55BCCE3A-7D9B-F14C-BB63-ED4233D42358}" srcOrd="0" destOrd="0" presId="urn:microsoft.com/office/officeart/2008/layout/AlternatingHexagons"/>
    <dgm:cxn modelId="{59006707-A881-1046-8476-29D37D858A49}" type="presParOf" srcId="{B68AE4FC-6099-014E-AABF-A54E962C2587}" destId="{89860960-B929-E945-AF6A-3B46C7093FD8}" srcOrd="0" destOrd="0" presId="urn:microsoft.com/office/officeart/2008/layout/AlternatingHexagons"/>
    <dgm:cxn modelId="{A8D7E30B-2EA1-D642-9017-D40C18AF608A}" type="presParOf" srcId="{89860960-B929-E945-AF6A-3B46C7093FD8}" destId="{DA9D7433-1D2B-0242-BC63-902D8D0E05EA}" srcOrd="0" destOrd="0" presId="urn:microsoft.com/office/officeart/2008/layout/AlternatingHexagons"/>
    <dgm:cxn modelId="{BB4272C5-36A7-5A41-9989-F2C53030C4E9}" type="presParOf" srcId="{89860960-B929-E945-AF6A-3B46C7093FD8}" destId="{37F283D4-5AA2-7147-AF28-B9E364479C67}" srcOrd="1" destOrd="0" presId="urn:microsoft.com/office/officeart/2008/layout/AlternatingHexagons"/>
    <dgm:cxn modelId="{38486725-F3AB-3F43-A1BA-3EE5C704038B}" type="presParOf" srcId="{89860960-B929-E945-AF6A-3B46C7093FD8}" destId="{C6AE50AF-3809-3346-B14B-42B02D5B9C22}" srcOrd="2" destOrd="0" presId="urn:microsoft.com/office/officeart/2008/layout/AlternatingHexagons"/>
    <dgm:cxn modelId="{AE4E98E8-1D12-504D-9912-C284747BE12F}" type="presParOf" srcId="{89860960-B929-E945-AF6A-3B46C7093FD8}" destId="{11E04948-E766-4A4B-AC93-F9CDA94C0C63}" srcOrd="3" destOrd="0" presId="urn:microsoft.com/office/officeart/2008/layout/AlternatingHexagons"/>
    <dgm:cxn modelId="{0CB77A6A-6519-E34B-AC25-61D9857C752C}" type="presParOf" srcId="{89860960-B929-E945-AF6A-3B46C7093FD8}" destId="{20AFBA9C-46DF-2446-92FB-E7463C173E77}" srcOrd="4" destOrd="0" presId="urn:microsoft.com/office/officeart/2008/layout/AlternatingHexagons"/>
    <dgm:cxn modelId="{E0877375-1C62-3148-95B2-793BF07E0B6E}" type="presParOf" srcId="{B68AE4FC-6099-014E-AABF-A54E962C2587}" destId="{40CDF66C-1E29-144B-BC44-32FC463A038B}" srcOrd="1" destOrd="0" presId="urn:microsoft.com/office/officeart/2008/layout/AlternatingHexagons"/>
    <dgm:cxn modelId="{B8206DD9-ADB5-8647-8F5C-95711B3EFA2A}" type="presParOf" srcId="{B68AE4FC-6099-014E-AABF-A54E962C2587}" destId="{93CE33FD-F7B4-F242-9530-19F49479C8C3}" srcOrd="2" destOrd="0" presId="urn:microsoft.com/office/officeart/2008/layout/AlternatingHexagons"/>
    <dgm:cxn modelId="{C1B112BB-6F83-D946-9DF2-F4880CE4FB7F}" type="presParOf" srcId="{93CE33FD-F7B4-F242-9530-19F49479C8C3}" destId="{B35F2F76-2D26-6F41-99B3-7EBDCFD4718B}" srcOrd="0" destOrd="0" presId="urn:microsoft.com/office/officeart/2008/layout/AlternatingHexagons"/>
    <dgm:cxn modelId="{17770D71-9ABA-5143-928D-31C0021B7B92}" type="presParOf" srcId="{93CE33FD-F7B4-F242-9530-19F49479C8C3}" destId="{37FD317F-8CC2-664A-9326-C75B72C582ED}" srcOrd="1" destOrd="0" presId="urn:microsoft.com/office/officeart/2008/layout/AlternatingHexagons"/>
    <dgm:cxn modelId="{273C30E4-8C7B-ED4A-A522-49D3ED863C02}" type="presParOf" srcId="{93CE33FD-F7B4-F242-9530-19F49479C8C3}" destId="{DBE02E6B-A89B-4646-9811-C3B6007DCCBD}" srcOrd="2" destOrd="0" presId="urn:microsoft.com/office/officeart/2008/layout/AlternatingHexagons"/>
    <dgm:cxn modelId="{F12CA872-F695-4241-813B-DF1E83572623}" type="presParOf" srcId="{93CE33FD-F7B4-F242-9530-19F49479C8C3}" destId="{8B4C2903-45CE-8441-B010-E54D56AC7900}" srcOrd="3" destOrd="0" presId="urn:microsoft.com/office/officeart/2008/layout/AlternatingHexagons"/>
    <dgm:cxn modelId="{A9F55415-D024-3843-842E-829B250830BA}" type="presParOf" srcId="{93CE33FD-F7B4-F242-9530-19F49479C8C3}" destId="{28CAF601-B012-3A4B-9459-276352AC8114}" srcOrd="4" destOrd="0" presId="urn:microsoft.com/office/officeart/2008/layout/AlternatingHexagons"/>
    <dgm:cxn modelId="{61C8D7BC-2AB1-5648-95C0-ACA3F4FCD2EA}" type="presParOf" srcId="{B68AE4FC-6099-014E-AABF-A54E962C2587}" destId="{AE8F4BF1-A099-3946-A190-28AED1B1004C}" srcOrd="3" destOrd="0" presId="urn:microsoft.com/office/officeart/2008/layout/AlternatingHexagons"/>
    <dgm:cxn modelId="{3DEEC1BC-F954-BF43-81D2-9AC7A4F3B431}" type="presParOf" srcId="{B68AE4FC-6099-014E-AABF-A54E962C2587}" destId="{D7BA37B6-A381-E146-8DCB-F0C286778DB9}" srcOrd="4" destOrd="0" presId="urn:microsoft.com/office/officeart/2008/layout/AlternatingHexagons"/>
    <dgm:cxn modelId="{8BB69ABD-7ED0-0B4F-807B-2ED411DE27DC}" type="presParOf" srcId="{D7BA37B6-A381-E146-8DCB-F0C286778DB9}" destId="{AADE387B-C320-B245-8D68-671CB80FD749}" srcOrd="0" destOrd="0" presId="urn:microsoft.com/office/officeart/2008/layout/AlternatingHexagons"/>
    <dgm:cxn modelId="{55692E4B-C16E-C640-B8DC-A32172CAA77E}" type="presParOf" srcId="{D7BA37B6-A381-E146-8DCB-F0C286778DB9}" destId="{1798B4C2-460F-0046-A50F-19734ED0455E}" srcOrd="1" destOrd="0" presId="urn:microsoft.com/office/officeart/2008/layout/AlternatingHexagons"/>
    <dgm:cxn modelId="{D6BA0C50-CCF7-A847-9971-A3495197A39D}" type="presParOf" srcId="{D7BA37B6-A381-E146-8DCB-F0C286778DB9}" destId="{66C35674-998D-C742-A419-2E32BDEDCBA6}" srcOrd="2" destOrd="0" presId="urn:microsoft.com/office/officeart/2008/layout/AlternatingHexagons"/>
    <dgm:cxn modelId="{471CBBF0-A216-6E4F-A40A-CEAE74C2F650}" type="presParOf" srcId="{D7BA37B6-A381-E146-8DCB-F0C286778DB9}" destId="{6B3316A4-7821-6C4E-B020-1A7DAC5A6124}" srcOrd="3" destOrd="0" presId="urn:microsoft.com/office/officeart/2008/layout/AlternatingHexagons"/>
    <dgm:cxn modelId="{64041484-440B-B94A-ABAE-062B698DE598}" type="presParOf" srcId="{D7BA37B6-A381-E146-8DCB-F0C286778DB9}" destId="{49ED20EF-860C-9146-A212-696E65378622}" srcOrd="4" destOrd="0" presId="urn:microsoft.com/office/officeart/2008/layout/AlternatingHexagons"/>
    <dgm:cxn modelId="{5AD9D700-8F10-E245-93B3-A2DE95F0C8C0}" type="presParOf" srcId="{B68AE4FC-6099-014E-AABF-A54E962C2587}" destId="{E0F8040E-73B4-CA44-9262-180FDBE1DD81}" srcOrd="5" destOrd="0" presId="urn:microsoft.com/office/officeart/2008/layout/AlternatingHexagons"/>
    <dgm:cxn modelId="{512B4809-F439-A246-AB5E-07380F98F0A5}" type="presParOf" srcId="{B68AE4FC-6099-014E-AABF-A54E962C2587}" destId="{43D6455E-58CE-1A48-A2A1-E82B921A462B}" srcOrd="6" destOrd="0" presId="urn:microsoft.com/office/officeart/2008/layout/AlternatingHexagons"/>
    <dgm:cxn modelId="{45C99337-9089-1F4A-B98C-EEB9DF408529}" type="presParOf" srcId="{43D6455E-58CE-1A48-A2A1-E82B921A462B}" destId="{A5568B8B-B16E-4742-B123-53E83A975F92}" srcOrd="0" destOrd="0" presId="urn:microsoft.com/office/officeart/2008/layout/AlternatingHexagons"/>
    <dgm:cxn modelId="{AD56CFB7-5737-AA47-B71D-F7BE44C3A603}" type="presParOf" srcId="{43D6455E-58CE-1A48-A2A1-E82B921A462B}" destId="{76DF025F-07A5-B947-B353-76596B4CA3D2}" srcOrd="1" destOrd="0" presId="urn:microsoft.com/office/officeart/2008/layout/AlternatingHexagons"/>
    <dgm:cxn modelId="{9179DE77-3662-824B-9BC3-72D88C616EBB}" type="presParOf" srcId="{43D6455E-58CE-1A48-A2A1-E82B921A462B}" destId="{77168CAA-1410-CE40-9757-5F65FA711773}" srcOrd="2" destOrd="0" presId="urn:microsoft.com/office/officeart/2008/layout/AlternatingHexagons"/>
    <dgm:cxn modelId="{DB3C8E64-1A4D-3C49-BCD1-BEDADD8E9B83}" type="presParOf" srcId="{43D6455E-58CE-1A48-A2A1-E82B921A462B}" destId="{35E7E80B-B347-A546-9AF4-F70F3A651207}" srcOrd="3" destOrd="0" presId="urn:microsoft.com/office/officeart/2008/layout/AlternatingHexagons"/>
    <dgm:cxn modelId="{CB3354B5-EE52-0744-88AB-63FADF6155D5}" type="presParOf" srcId="{43D6455E-58CE-1A48-A2A1-E82B921A462B}" destId="{55BCCE3A-7D9B-F14C-BB63-ED4233D4235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D7433-1D2B-0242-BC63-902D8D0E05EA}">
      <dsp:nvSpPr>
        <dsp:cNvPr id="0" name=""/>
        <dsp:cNvSpPr/>
      </dsp:nvSpPr>
      <dsp:spPr>
        <a:xfrm rot="5400000">
          <a:off x="5532719" y="148799"/>
          <a:ext cx="1783244" cy="155142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More ethnic diversity. Less rigidity on the listserv. Social gatherings at peoples homes. </a:t>
          </a:r>
        </a:p>
      </dsp:txBody>
      <dsp:txXfrm rot="-5400000">
        <a:off x="5890393" y="310777"/>
        <a:ext cx="1067896" cy="1227466"/>
      </dsp:txXfrm>
    </dsp:sp>
    <dsp:sp modelId="{37F283D4-5AA2-7147-AF28-B9E364479C67}">
      <dsp:nvSpPr>
        <dsp:cNvPr id="0" name=""/>
        <dsp:cNvSpPr/>
      </dsp:nvSpPr>
      <dsp:spPr>
        <a:xfrm>
          <a:off x="7228652" y="362343"/>
          <a:ext cx="1990100" cy="106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FBA9C-46DF-2446-92FB-E7463C173E77}">
      <dsp:nvSpPr>
        <dsp:cNvPr id="0" name=""/>
        <dsp:cNvSpPr/>
      </dsp:nvSpPr>
      <dsp:spPr>
        <a:xfrm rot="5400000">
          <a:off x="3763771" y="150476"/>
          <a:ext cx="1783244" cy="155142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solidFill>
              <a:schemeClr val="tx1"/>
            </a:solidFill>
          </a:endParaRPr>
        </a:p>
      </dsp:txBody>
      <dsp:txXfrm rot="-5400000">
        <a:off x="4121445" y="312454"/>
        <a:ext cx="1067896" cy="1227466"/>
      </dsp:txXfrm>
    </dsp:sp>
    <dsp:sp modelId="{B35F2F76-2D26-6F41-99B3-7EBDCFD4718B}">
      <dsp:nvSpPr>
        <dsp:cNvPr id="0" name=""/>
        <dsp:cNvSpPr/>
      </dsp:nvSpPr>
      <dsp:spPr>
        <a:xfrm rot="5400000">
          <a:off x="4757009" y="1771195"/>
          <a:ext cx="1783244" cy="155142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I like the direction we're heading.  More diversity, more POC in positions of visibility in the organization.</a:t>
          </a:r>
        </a:p>
      </dsp:txBody>
      <dsp:txXfrm rot="-5400000">
        <a:off x="5114683" y="1933173"/>
        <a:ext cx="1067896" cy="1227466"/>
      </dsp:txXfrm>
    </dsp:sp>
    <dsp:sp modelId="{37FD317F-8CC2-664A-9326-C75B72C582ED}">
      <dsp:nvSpPr>
        <dsp:cNvPr id="0" name=""/>
        <dsp:cNvSpPr/>
      </dsp:nvSpPr>
      <dsp:spPr>
        <a:xfrm>
          <a:off x="2799073" y="1875960"/>
          <a:ext cx="1925903" cy="106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AF601-B012-3A4B-9459-276352AC8114}">
      <dsp:nvSpPr>
        <dsp:cNvPr id="0" name=""/>
        <dsp:cNvSpPr/>
      </dsp:nvSpPr>
      <dsp:spPr>
        <a:xfrm rot="5400000">
          <a:off x="6593521" y="1716806"/>
          <a:ext cx="1783244" cy="155142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solidFill>
              <a:schemeClr val="tx1"/>
            </a:solidFill>
          </a:endParaRPr>
        </a:p>
      </dsp:txBody>
      <dsp:txXfrm rot="-5400000">
        <a:off x="6951195" y="1878784"/>
        <a:ext cx="1067896" cy="1227466"/>
      </dsp:txXfrm>
    </dsp:sp>
    <dsp:sp modelId="{AADE387B-C320-B245-8D68-671CB80FD749}">
      <dsp:nvSpPr>
        <dsp:cNvPr id="0" name=""/>
        <dsp:cNvSpPr/>
      </dsp:nvSpPr>
      <dsp:spPr>
        <a:xfrm rot="5400000">
          <a:off x="5532719" y="3393573"/>
          <a:ext cx="1783244" cy="155142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I'd like to see the name changed to Association rather than Society.  I like the current direction of the organization-- it feels like we are losing our elitist past.</a:t>
          </a:r>
        </a:p>
      </dsp:txBody>
      <dsp:txXfrm rot="-5400000">
        <a:off x="5890393" y="3555551"/>
        <a:ext cx="1067896" cy="1227466"/>
      </dsp:txXfrm>
    </dsp:sp>
    <dsp:sp modelId="{1798B4C2-460F-0046-A50F-19734ED0455E}">
      <dsp:nvSpPr>
        <dsp:cNvPr id="0" name=""/>
        <dsp:cNvSpPr/>
      </dsp:nvSpPr>
      <dsp:spPr>
        <a:xfrm>
          <a:off x="7228652" y="3389578"/>
          <a:ext cx="1990100" cy="106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D20EF-860C-9146-A212-696E65378622}">
      <dsp:nvSpPr>
        <dsp:cNvPr id="0" name=""/>
        <dsp:cNvSpPr/>
      </dsp:nvSpPr>
      <dsp:spPr>
        <a:xfrm rot="5400000">
          <a:off x="3757131" y="3366378"/>
          <a:ext cx="1783244" cy="155142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solidFill>
              <a:schemeClr val="tx1"/>
            </a:solidFill>
          </a:endParaRPr>
        </a:p>
      </dsp:txBody>
      <dsp:txXfrm rot="-5400000">
        <a:off x="4114805" y="3528356"/>
        <a:ext cx="1067896" cy="1227466"/>
      </dsp:txXfrm>
    </dsp:sp>
    <dsp:sp modelId="{A5568B8B-B16E-4742-B123-53E83A975F92}">
      <dsp:nvSpPr>
        <dsp:cNvPr id="0" name=""/>
        <dsp:cNvSpPr/>
      </dsp:nvSpPr>
      <dsp:spPr>
        <a:xfrm rot="5400000">
          <a:off x="2837031" y="1787048"/>
          <a:ext cx="1783244" cy="155142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>
              <a:solidFill>
                <a:schemeClr val="tx1"/>
              </a:solidFill>
            </a:rPr>
            <a:t>More networking opportunities outside of Seattle- northeast WA please! </a:t>
          </a:r>
          <a:endParaRPr lang="en-US" sz="1100" kern="1200" dirty="0">
            <a:solidFill>
              <a:schemeClr val="tx1"/>
            </a:solidFill>
          </a:endParaRPr>
        </a:p>
      </dsp:txBody>
      <dsp:txXfrm rot="-5400000">
        <a:off x="3194705" y="1949026"/>
        <a:ext cx="1067896" cy="1227466"/>
      </dsp:txXfrm>
    </dsp:sp>
    <dsp:sp modelId="{76DF025F-07A5-B947-B353-76596B4CA3D2}">
      <dsp:nvSpPr>
        <dsp:cNvPr id="0" name=""/>
        <dsp:cNvSpPr/>
      </dsp:nvSpPr>
      <dsp:spPr>
        <a:xfrm>
          <a:off x="2799073" y="4903196"/>
          <a:ext cx="1925903" cy="1069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CCE3A-7D9B-F14C-BB63-ED4233D42358}">
      <dsp:nvSpPr>
        <dsp:cNvPr id="0" name=""/>
        <dsp:cNvSpPr/>
      </dsp:nvSpPr>
      <dsp:spPr>
        <a:xfrm rot="5400000">
          <a:off x="7303234" y="3392360"/>
          <a:ext cx="1783244" cy="155142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rgbClr val="D5FC79"/>
            </a:gs>
            <a:gs pos="50000">
              <a:srgbClr val="D5FC79"/>
            </a:gs>
            <a:gs pos="100000">
              <a:srgbClr val="92D050"/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>
            <a:solidFill>
              <a:schemeClr val="tx1"/>
            </a:solidFill>
          </a:endParaRPr>
        </a:p>
      </dsp:txBody>
      <dsp:txXfrm rot="-5400000">
        <a:off x="7660908" y="3554338"/>
        <a:ext cx="1067896" cy="1227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6BF04-CFA7-4044-94A8-BF4B2A1B2260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402AF-3394-964A-B8A6-A5B61EDE1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27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402AF-3394-964A-B8A6-A5B61EDE17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4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402AF-3394-964A-B8A6-A5B61EDE17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4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4133"/>
            <a:ext cx="9144000" cy="1733571"/>
          </a:xfrm>
        </p:spPr>
        <p:txBody>
          <a:bodyPr>
            <a:normAutofit fontScale="90000"/>
          </a:bodyPr>
          <a:lstStyle/>
          <a:p>
            <a:r>
              <a:rPr lang="en-US" dirty="0"/>
              <a:t>WSSCSW Diversity Survey</a:t>
            </a:r>
            <a:br>
              <a:rPr lang="en-US" dirty="0"/>
            </a:br>
            <a:r>
              <a:rPr lang="en-US" dirty="0"/>
              <a:t>2017-2018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5746"/>
            <a:ext cx="9144000" cy="1655762"/>
          </a:xfrm>
        </p:spPr>
        <p:txBody>
          <a:bodyPr/>
          <a:lstStyle/>
          <a:p>
            <a:r>
              <a:rPr lang="en-US" sz="4000" dirty="0">
                <a:latin typeface="+mj-lt"/>
              </a:rPr>
              <a:t>Official Report</a:t>
            </a:r>
          </a:p>
          <a:p>
            <a:r>
              <a:rPr lang="en-US" sz="4000" dirty="0">
                <a:latin typeface="+mj-lt"/>
              </a:rPr>
              <a:t>Prepared by Betsy </a:t>
            </a:r>
            <a:r>
              <a:rPr lang="en-US" sz="4000" dirty="0" err="1">
                <a:latin typeface="+mj-lt"/>
              </a:rPr>
              <a:t>Strewler</a:t>
            </a:r>
            <a:r>
              <a:rPr lang="en-US" sz="4000" dirty="0">
                <a:latin typeface="+mj-lt"/>
              </a:rPr>
              <a:t>, MSW, LSWAIC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8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Practice &amp; Duration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6271414"/>
              </p:ext>
            </p:extLst>
          </p:nvPr>
        </p:nvGraphicFramePr>
        <p:xfrm>
          <a:off x="157164" y="1825625"/>
          <a:ext cx="6443662" cy="440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0898824"/>
              </p:ext>
            </p:extLst>
          </p:nvPr>
        </p:nvGraphicFramePr>
        <p:xfrm>
          <a:off x="6600826" y="1825625"/>
          <a:ext cx="5324473" cy="4538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9347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538969"/>
            <a:ext cx="11015662" cy="31718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Section II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Member Practice </a:t>
            </a:r>
            <a:br>
              <a:rPr lang="en-US" dirty="0"/>
            </a:br>
            <a:r>
              <a:rPr lang="en-US" dirty="0"/>
              <a:t>Settings and Trends</a:t>
            </a:r>
          </a:p>
        </p:txBody>
      </p:sp>
    </p:spTree>
    <p:extLst>
      <p:ext uri="{BB962C8B-B14F-4D97-AF65-F5344CB8AC3E}">
        <p14:creationId xmlns:p14="http://schemas.microsoft.com/office/powerpoint/2010/main" val="48063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Practice Region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4000380"/>
              </p:ext>
            </p:extLst>
          </p:nvPr>
        </p:nvGraphicFramePr>
        <p:xfrm>
          <a:off x="342900" y="1585913"/>
          <a:ext cx="5676900" cy="500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000380"/>
              </p:ext>
            </p:extLst>
          </p:nvPr>
        </p:nvGraphicFramePr>
        <p:xfrm>
          <a:off x="6172199" y="1585912"/>
          <a:ext cx="5815013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7717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Practice Settings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018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471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Reported Racism Across Practice Settings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205629"/>
              </p:ext>
            </p:extLst>
          </p:nvPr>
        </p:nvGraphicFramePr>
        <p:xfrm>
          <a:off x="514351" y="1543050"/>
          <a:ext cx="11244262" cy="498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278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identities do you serve? </a:t>
            </a:r>
            <a:r>
              <a:rPr lang="en-US" sz="2800" dirty="0"/>
              <a:t>(55 answered)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33885924"/>
              </p:ext>
            </p:extLst>
          </p:nvPr>
        </p:nvGraphicFramePr>
        <p:xfrm>
          <a:off x="316706" y="1400175"/>
          <a:ext cx="11558588" cy="516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535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425" y="1704295"/>
            <a:ext cx="10515600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Section III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Perspectives on </a:t>
            </a:r>
            <a:br>
              <a:rPr lang="en-US" dirty="0"/>
            </a:br>
            <a:r>
              <a:rPr lang="en-US" dirty="0"/>
              <a:t>WSSCSW Membership</a:t>
            </a:r>
          </a:p>
        </p:txBody>
      </p:sp>
    </p:spTree>
    <p:extLst>
      <p:ext uri="{BB962C8B-B14F-4D97-AF65-F5344CB8AC3E}">
        <p14:creationId xmlns:p14="http://schemas.microsoft.com/office/powerpoint/2010/main" val="1326534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did you hear about WSSCSW?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744123"/>
              </p:ext>
            </p:extLst>
          </p:nvPr>
        </p:nvGraphicFramePr>
        <p:xfrm>
          <a:off x="271463" y="1457326"/>
          <a:ext cx="11658600" cy="512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006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you hoping to get out of your membership?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1801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5641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Desired Benefits of WSSCSW Membership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86325" y="37576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0675" y="3571874"/>
            <a:ext cx="1871663" cy="1643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19762485"/>
              </p:ext>
            </p:extLst>
          </p:nvPr>
        </p:nvGraphicFramePr>
        <p:xfrm>
          <a:off x="2014538" y="1228725"/>
          <a:ext cx="885825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925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087" y="9937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Survey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418" y="2319338"/>
            <a:ext cx="9024937" cy="3427413"/>
          </a:xfrm>
        </p:spPr>
        <p:txBody>
          <a:bodyPr/>
          <a:lstStyle/>
          <a:p>
            <a:r>
              <a:rPr lang="en-US" dirty="0"/>
              <a:t>21 questions</a:t>
            </a:r>
          </a:p>
          <a:p>
            <a:r>
              <a:rPr lang="en-US" dirty="0"/>
              <a:t>84 respondents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3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365125"/>
            <a:ext cx="11344275" cy="1635125"/>
          </a:xfrm>
        </p:spPr>
        <p:txBody>
          <a:bodyPr>
            <a:normAutofit/>
          </a:bodyPr>
          <a:lstStyle/>
          <a:p>
            <a:pPr algn="ctr"/>
            <a:r>
              <a:rPr lang="en-US"/>
              <a:t>Membership Interest in Racial Justice Trainings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712890"/>
              </p:ext>
            </p:extLst>
          </p:nvPr>
        </p:nvGraphicFramePr>
        <p:xfrm>
          <a:off x="671513" y="1628775"/>
          <a:ext cx="11029949" cy="4986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0621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365125"/>
            <a:ext cx="10929937" cy="1635125"/>
          </a:xfrm>
        </p:spPr>
        <p:txBody>
          <a:bodyPr>
            <a:normAutofit/>
          </a:bodyPr>
          <a:lstStyle/>
          <a:p>
            <a:pPr algn="ctr"/>
            <a:r>
              <a:rPr lang="en-US"/>
              <a:t>Interest in Affinity &amp; Smaller Discussion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242057"/>
              </p:ext>
            </p:extLst>
          </p:nvPr>
        </p:nvGraphicFramePr>
        <p:xfrm>
          <a:off x="678655" y="1554161"/>
          <a:ext cx="10908507" cy="498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6512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Suggested Areas of Growth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19702971"/>
              </p:ext>
            </p:extLst>
          </p:nvPr>
        </p:nvGraphicFramePr>
        <p:xfrm>
          <a:off x="1838035" y="1011382"/>
          <a:ext cx="8400473" cy="5846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072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Suggested Areas of Growth</a:t>
            </a:r>
            <a:r>
              <a:rPr lang="en-US" sz="3200" dirty="0"/>
              <a:t> (continued)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620057"/>
              </p:ext>
            </p:extLst>
          </p:nvPr>
        </p:nvGraphicFramePr>
        <p:xfrm>
          <a:off x="348343" y="1436915"/>
          <a:ext cx="12017827" cy="6335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527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6763" y="2565400"/>
            <a:ext cx="10515600" cy="1325563"/>
          </a:xfrm>
        </p:spPr>
        <p:txBody>
          <a:bodyPr/>
          <a:lstStyle/>
          <a:p>
            <a:pPr algn="ctr"/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5946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163" y="1390649"/>
            <a:ext cx="10515600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Section I</a:t>
            </a:r>
            <a:br>
              <a:rPr lang="en-US" b="1" dirty="0">
                <a:solidFill>
                  <a:schemeClr val="accent1"/>
                </a:solidFill>
              </a:rPr>
            </a:br>
            <a:br>
              <a:rPr lang="en-US" dirty="0"/>
            </a:br>
            <a:r>
              <a:rPr lang="en-US" dirty="0"/>
              <a:t>Who We Are: </a:t>
            </a:r>
            <a:br>
              <a:rPr lang="en-US" dirty="0"/>
            </a:br>
            <a:r>
              <a:rPr lang="en-US" dirty="0"/>
              <a:t>Membership Demographics</a:t>
            </a:r>
          </a:p>
        </p:txBody>
      </p:sp>
    </p:spTree>
    <p:extLst>
      <p:ext uri="{BB962C8B-B14F-4D97-AF65-F5344CB8AC3E}">
        <p14:creationId xmlns:p14="http://schemas.microsoft.com/office/powerpoint/2010/main" val="211528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941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Age &amp; Disability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2573639"/>
              </p:ext>
            </p:extLst>
          </p:nvPr>
        </p:nvGraphicFramePr>
        <p:xfrm>
          <a:off x="600076" y="1704976"/>
          <a:ext cx="5419724" cy="4610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0977396"/>
              </p:ext>
            </p:extLst>
          </p:nvPr>
        </p:nvGraphicFramePr>
        <p:xfrm>
          <a:off x="6172199" y="1704976"/>
          <a:ext cx="5572125" cy="447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108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35083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Gender &amp; Sexual Identity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7396216"/>
              </p:ext>
            </p:extLst>
          </p:nvPr>
        </p:nvGraphicFramePr>
        <p:xfrm>
          <a:off x="6019801" y="1500188"/>
          <a:ext cx="5953123" cy="512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9408956"/>
              </p:ext>
            </p:extLst>
          </p:nvPr>
        </p:nvGraphicFramePr>
        <p:xfrm>
          <a:off x="185739" y="1500188"/>
          <a:ext cx="5834062" cy="5014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79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Language(s) of Practice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6429855"/>
              </p:ext>
            </p:extLst>
          </p:nvPr>
        </p:nvGraphicFramePr>
        <p:xfrm>
          <a:off x="3034903" y="1690688"/>
          <a:ext cx="6122194" cy="509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692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6729"/>
            <a:ext cx="10515600" cy="1093561"/>
          </a:xfrm>
        </p:spPr>
        <p:txBody>
          <a:bodyPr/>
          <a:lstStyle/>
          <a:p>
            <a:pPr algn="ctr"/>
            <a:r>
              <a:rPr lang="en-US" dirty="0"/>
              <a:t>Religion/Spirituality</a:t>
            </a:r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690531"/>
              </p:ext>
            </p:extLst>
          </p:nvPr>
        </p:nvGraphicFramePr>
        <p:xfrm>
          <a:off x="838200" y="1770290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3150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7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Race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61971907"/>
              </p:ext>
            </p:extLst>
          </p:nvPr>
        </p:nvGraphicFramePr>
        <p:xfrm>
          <a:off x="2681287" y="1214437"/>
          <a:ext cx="6829425" cy="5557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802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Ethnicity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171790"/>
              </p:ext>
            </p:extLst>
          </p:nvPr>
        </p:nvGraphicFramePr>
        <p:xfrm>
          <a:off x="585787" y="1500188"/>
          <a:ext cx="11101387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633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</TotalTime>
  <Words>444</Words>
  <Application>Microsoft Office PowerPoint</Application>
  <PresentationFormat>Widescreen</PresentationFormat>
  <Paragraphs>119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WSSCSW Diversity Survey 2017-2018</vt:lpstr>
      <vt:lpstr>Survey Overview</vt:lpstr>
      <vt:lpstr>Section I  Who We Are:  Membership Demographics</vt:lpstr>
      <vt:lpstr>Age &amp; Disability</vt:lpstr>
      <vt:lpstr>Gender &amp; Sexual Identity</vt:lpstr>
      <vt:lpstr>Language(s) of Practice</vt:lpstr>
      <vt:lpstr>Religion/Spirituality</vt:lpstr>
      <vt:lpstr>Race</vt:lpstr>
      <vt:lpstr>Ethnicity</vt:lpstr>
      <vt:lpstr>Practice &amp; Duration</vt:lpstr>
      <vt:lpstr>Section II  Member Practice  Settings and Trends</vt:lpstr>
      <vt:lpstr>Practice Region</vt:lpstr>
      <vt:lpstr>Practice Settings</vt:lpstr>
      <vt:lpstr>Reported Racism Across Practice Settings</vt:lpstr>
      <vt:lpstr>What identities do you serve? (55 answered)</vt:lpstr>
      <vt:lpstr>Section III   Perspectives on  WSSCSW Membership</vt:lpstr>
      <vt:lpstr>How did you hear about WSSCSW?</vt:lpstr>
      <vt:lpstr>What are you hoping to get out of your membership?</vt:lpstr>
      <vt:lpstr>Desired Benefits of WSSCSW Membership </vt:lpstr>
      <vt:lpstr>Membership Interest in Racial Justice Trainings</vt:lpstr>
      <vt:lpstr>Interest in Affinity &amp; Smaller Discussion Groups</vt:lpstr>
      <vt:lpstr>Suggested Areas of Growth</vt:lpstr>
      <vt:lpstr>Suggested Areas of Growth (continued)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WSSCSW Diversity Survey</dc:title>
  <dc:creator>strewler</dc:creator>
  <cp:lastModifiedBy>Alex YouTube</cp:lastModifiedBy>
  <cp:revision>52</cp:revision>
  <dcterms:created xsi:type="dcterms:W3CDTF">2018-12-01T22:22:58Z</dcterms:created>
  <dcterms:modified xsi:type="dcterms:W3CDTF">2019-05-29T21:53:26Z</dcterms:modified>
</cp:coreProperties>
</file>