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56" r:id="rId2"/>
    <p:sldId id="333" r:id="rId3"/>
    <p:sldId id="320" r:id="rId4"/>
    <p:sldId id="325" r:id="rId5"/>
    <p:sldId id="319" r:id="rId6"/>
    <p:sldId id="321" r:id="rId7"/>
    <p:sldId id="314" r:id="rId8"/>
    <p:sldId id="257" r:id="rId9"/>
    <p:sldId id="328" r:id="rId10"/>
    <p:sldId id="258" r:id="rId11"/>
    <p:sldId id="293" r:id="rId12"/>
    <p:sldId id="294" r:id="rId13"/>
    <p:sldId id="295" r:id="rId14"/>
    <p:sldId id="322" r:id="rId15"/>
    <p:sldId id="296" r:id="rId16"/>
    <p:sldId id="298" r:id="rId17"/>
    <p:sldId id="299" r:id="rId18"/>
    <p:sldId id="300" r:id="rId19"/>
    <p:sldId id="301" r:id="rId20"/>
    <p:sldId id="303" r:id="rId21"/>
    <p:sldId id="304" r:id="rId22"/>
    <p:sldId id="315" r:id="rId23"/>
    <p:sldId id="305" r:id="rId24"/>
    <p:sldId id="306" r:id="rId25"/>
    <p:sldId id="307" r:id="rId26"/>
    <p:sldId id="308" r:id="rId27"/>
    <p:sldId id="316" r:id="rId28"/>
    <p:sldId id="309" r:id="rId29"/>
    <p:sldId id="310" r:id="rId30"/>
    <p:sldId id="311" r:id="rId31"/>
    <p:sldId id="317" r:id="rId32"/>
    <p:sldId id="312" r:id="rId33"/>
    <p:sldId id="318" r:id="rId34"/>
    <p:sldId id="313" r:id="rId35"/>
    <p:sldId id="324"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80" autoAdjust="0"/>
    <p:restoredTop sz="94660"/>
  </p:normalViewPr>
  <p:slideViewPr>
    <p:cSldViewPr snapToGrid="0">
      <p:cViewPr varScale="1">
        <p:scale>
          <a:sx n="54" d="100"/>
          <a:sy n="54" d="100"/>
        </p:scale>
        <p:origin x="78"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s Artwohl" userId="ff25784c527be9a5" providerId="LiveId" clId="{4E65E2E5-233C-4BC5-B0A2-1EDD2D24CCE5}"/>
    <pc:docChg chg="undo redo custSel addSld delSld modSld modMainMaster">
      <pc:chgData name="Ross Artwohl" userId="ff25784c527be9a5" providerId="LiveId" clId="{4E65E2E5-233C-4BC5-B0A2-1EDD2D24CCE5}" dt="2018-01-30T21:14:35.474" v="797" actId="6549"/>
      <pc:docMkLst>
        <pc:docMk/>
      </pc:docMkLst>
      <pc:sldChg chg="delSp modSp">
        <pc:chgData name="Ross Artwohl" userId="ff25784c527be9a5" providerId="LiveId" clId="{4E65E2E5-233C-4BC5-B0A2-1EDD2D24CCE5}" dt="2018-01-11T18:06:19.416" v="48" actId="478"/>
        <pc:sldMkLst>
          <pc:docMk/>
          <pc:sldMk cId="2755045893" sldId="257"/>
        </pc:sldMkLst>
        <pc:spChg chg="mod">
          <ac:chgData name="Ross Artwohl" userId="ff25784c527be9a5" providerId="LiveId" clId="{4E65E2E5-233C-4BC5-B0A2-1EDD2D24CCE5}" dt="2018-01-11T18:04:15.034" v="30" actId="20577"/>
          <ac:spMkLst>
            <pc:docMk/>
            <pc:sldMk cId="2755045893" sldId="257"/>
            <ac:spMk id="4" creationId="{82E2284C-E5D5-4F2B-B455-42DA9F8E0590}"/>
          </ac:spMkLst>
        </pc:spChg>
        <pc:spChg chg="mod">
          <ac:chgData name="Ross Artwohl" userId="ff25784c527be9a5" providerId="LiveId" clId="{4E65E2E5-233C-4BC5-B0A2-1EDD2D24CCE5}" dt="2018-01-11T18:05:31.637" v="40" actId="478"/>
          <ac:spMkLst>
            <pc:docMk/>
            <pc:sldMk cId="2755045893" sldId="257"/>
            <ac:spMk id="8" creationId="{0E42957F-6DAD-4E0C-B512-AB5FE4FF4733}"/>
          </ac:spMkLst>
        </pc:spChg>
        <pc:spChg chg="del">
          <ac:chgData name="Ross Artwohl" userId="ff25784c527be9a5" providerId="LiveId" clId="{4E65E2E5-233C-4BC5-B0A2-1EDD2D24CCE5}" dt="2018-01-11T18:06:19.416" v="48" actId="478"/>
          <ac:spMkLst>
            <pc:docMk/>
            <pc:sldMk cId="2755045893" sldId="257"/>
            <ac:spMk id="20" creationId="{203B6A6A-289E-454B-B61F-CAC3B6759725}"/>
          </ac:spMkLst>
        </pc:spChg>
      </pc:sldChg>
      <pc:sldChg chg="modSp">
        <pc:chgData name="Ross Artwohl" userId="ff25784c527be9a5" providerId="LiveId" clId="{4E65E2E5-233C-4BC5-B0A2-1EDD2D24CCE5}" dt="2018-01-11T18:43:03.423" v="88" actId="20577"/>
        <pc:sldMkLst>
          <pc:docMk/>
          <pc:sldMk cId="785551511" sldId="295"/>
        </pc:sldMkLst>
        <pc:spChg chg="mod">
          <ac:chgData name="Ross Artwohl" userId="ff25784c527be9a5" providerId="LiveId" clId="{4E65E2E5-233C-4BC5-B0A2-1EDD2D24CCE5}" dt="2018-01-11T18:43:03.423" v="88" actId="20577"/>
          <ac:spMkLst>
            <pc:docMk/>
            <pc:sldMk cId="785551511" sldId="295"/>
            <ac:spMk id="4" creationId="{82E2284C-E5D5-4F2B-B455-42DA9F8E0590}"/>
          </ac:spMkLst>
        </pc:spChg>
      </pc:sldChg>
      <pc:sldChg chg="modSp">
        <pc:chgData name="Ross Artwohl" userId="ff25784c527be9a5" providerId="LiveId" clId="{4E65E2E5-233C-4BC5-B0A2-1EDD2D24CCE5}" dt="2018-01-11T18:43:12.091" v="92" actId="20577"/>
        <pc:sldMkLst>
          <pc:docMk/>
          <pc:sldMk cId="3333512611" sldId="296"/>
        </pc:sldMkLst>
        <pc:spChg chg="mod">
          <ac:chgData name="Ross Artwohl" userId="ff25784c527be9a5" providerId="LiveId" clId="{4E65E2E5-233C-4BC5-B0A2-1EDD2D24CCE5}" dt="2018-01-11T18:43:12.091" v="92" actId="20577"/>
          <ac:spMkLst>
            <pc:docMk/>
            <pc:sldMk cId="3333512611" sldId="296"/>
            <ac:spMk id="4" creationId="{82E2284C-E5D5-4F2B-B455-42DA9F8E0590}"/>
          </ac:spMkLst>
        </pc:spChg>
      </pc:sldChg>
      <pc:sldChg chg="modSp">
        <pc:chgData name="Ross Artwohl" userId="ff25784c527be9a5" providerId="LiveId" clId="{4E65E2E5-233C-4BC5-B0A2-1EDD2D24CCE5}" dt="2018-01-11T18:43:15.927" v="94" actId="20577"/>
        <pc:sldMkLst>
          <pc:docMk/>
          <pc:sldMk cId="4170638442" sldId="298"/>
        </pc:sldMkLst>
        <pc:spChg chg="mod">
          <ac:chgData name="Ross Artwohl" userId="ff25784c527be9a5" providerId="LiveId" clId="{4E65E2E5-233C-4BC5-B0A2-1EDD2D24CCE5}" dt="2018-01-11T18:43:15.927" v="94" actId="20577"/>
          <ac:spMkLst>
            <pc:docMk/>
            <pc:sldMk cId="4170638442" sldId="298"/>
            <ac:spMk id="4" creationId="{82E2284C-E5D5-4F2B-B455-42DA9F8E0590}"/>
          </ac:spMkLst>
        </pc:spChg>
      </pc:sldChg>
      <pc:sldChg chg="modSp">
        <pc:chgData name="Ross Artwohl" userId="ff25784c527be9a5" providerId="LiveId" clId="{4E65E2E5-233C-4BC5-B0A2-1EDD2D24CCE5}" dt="2018-01-11T18:44:17.077" v="97" actId="20577"/>
        <pc:sldMkLst>
          <pc:docMk/>
          <pc:sldMk cId="889520079" sldId="304"/>
        </pc:sldMkLst>
        <pc:spChg chg="mod">
          <ac:chgData name="Ross Artwohl" userId="ff25784c527be9a5" providerId="LiveId" clId="{4E65E2E5-233C-4BC5-B0A2-1EDD2D24CCE5}" dt="2018-01-11T18:44:17.077" v="97" actId="20577"/>
          <ac:spMkLst>
            <pc:docMk/>
            <pc:sldMk cId="889520079" sldId="304"/>
            <ac:spMk id="8" creationId="{0E42957F-6DAD-4E0C-B512-AB5FE4FF4733}"/>
          </ac:spMkLst>
        </pc:spChg>
      </pc:sldChg>
      <pc:sldChg chg="addSp delSp modSp">
        <pc:chgData name="Ross Artwohl" userId="ff25784c527be9a5" providerId="LiveId" clId="{4E65E2E5-233C-4BC5-B0A2-1EDD2D24CCE5}" dt="2018-01-30T21:14:06.948" v="773"/>
        <pc:sldMkLst>
          <pc:docMk/>
          <pc:sldMk cId="3289783496" sldId="320"/>
        </pc:sldMkLst>
        <pc:spChg chg="mod">
          <ac:chgData name="Ross Artwohl" userId="ff25784c527be9a5" providerId="LiveId" clId="{4E65E2E5-233C-4BC5-B0A2-1EDD2D24CCE5}" dt="2018-01-16T16:38:42.937" v="143" actId="20577"/>
          <ac:spMkLst>
            <pc:docMk/>
            <pc:sldMk cId="3289783496" sldId="320"/>
            <ac:spMk id="3" creationId="{76FD4349-F0F6-4D43-9154-3861EF64DDDA}"/>
          </ac:spMkLst>
        </pc:spChg>
        <pc:spChg chg="mod">
          <ac:chgData name="Ross Artwohl" userId="ff25784c527be9a5" providerId="LiveId" clId="{4E65E2E5-233C-4BC5-B0A2-1EDD2D24CCE5}" dt="2018-01-30T21:14:06.948" v="773"/>
          <ac:spMkLst>
            <pc:docMk/>
            <pc:sldMk cId="3289783496" sldId="320"/>
            <ac:spMk id="5" creationId="{00A12CB1-7749-4A89-9BFC-3ED4AF614392}"/>
          </ac:spMkLst>
        </pc:spChg>
        <pc:spChg chg="add del">
          <ac:chgData name="Ross Artwohl" userId="ff25784c527be9a5" providerId="LiveId" clId="{4E65E2E5-233C-4BC5-B0A2-1EDD2D24CCE5}" dt="2018-01-16T16:37:58.244" v="102" actId="255"/>
          <ac:spMkLst>
            <pc:docMk/>
            <pc:sldMk cId="3289783496" sldId="320"/>
            <ac:spMk id="6" creationId="{D7C6ACAC-F693-4476-8331-AEFC2F458F4B}"/>
          </ac:spMkLst>
        </pc:spChg>
        <pc:spChg chg="add del">
          <ac:chgData name="Ross Artwohl" userId="ff25784c527be9a5" providerId="LiveId" clId="{4E65E2E5-233C-4BC5-B0A2-1EDD2D24CCE5}" dt="2018-01-16T16:37:58.244" v="102" actId="255"/>
          <ac:spMkLst>
            <pc:docMk/>
            <pc:sldMk cId="3289783496" sldId="320"/>
            <ac:spMk id="7" creationId="{6EC31B58-D691-4906-A26A-8CE034F62B53}"/>
          </ac:spMkLst>
        </pc:spChg>
      </pc:sldChg>
      <pc:sldChg chg="modSp">
        <pc:chgData name="Ross Artwohl" userId="ff25784c527be9a5" providerId="LiveId" clId="{4E65E2E5-233C-4BC5-B0A2-1EDD2D24CCE5}" dt="2018-01-11T18:43:08.274" v="90" actId="20577"/>
        <pc:sldMkLst>
          <pc:docMk/>
          <pc:sldMk cId="1695172154" sldId="322"/>
        </pc:sldMkLst>
        <pc:spChg chg="mod">
          <ac:chgData name="Ross Artwohl" userId="ff25784c527be9a5" providerId="LiveId" clId="{4E65E2E5-233C-4BC5-B0A2-1EDD2D24CCE5}" dt="2018-01-11T18:43:08.274" v="90" actId="20577"/>
          <ac:spMkLst>
            <pc:docMk/>
            <pc:sldMk cId="1695172154" sldId="322"/>
            <ac:spMk id="4" creationId="{82E2284C-E5D5-4F2B-B455-42DA9F8E0590}"/>
          </ac:spMkLst>
        </pc:spChg>
      </pc:sldChg>
      <pc:sldChg chg="modSp">
        <pc:chgData name="Ross Artwohl" userId="ff25784c527be9a5" providerId="LiveId" clId="{4E65E2E5-233C-4BC5-B0A2-1EDD2D24CCE5}" dt="2018-01-30T21:14:35.474" v="797" actId="6549"/>
        <pc:sldMkLst>
          <pc:docMk/>
          <pc:sldMk cId="181061751" sldId="324"/>
        </pc:sldMkLst>
        <pc:spChg chg="mod">
          <ac:chgData name="Ross Artwohl" userId="ff25784c527be9a5" providerId="LiveId" clId="{4E65E2E5-233C-4BC5-B0A2-1EDD2D24CCE5}" dt="2018-01-30T21:14:35.474" v="797" actId="6549"/>
          <ac:spMkLst>
            <pc:docMk/>
            <pc:sldMk cId="181061751" sldId="324"/>
            <ac:spMk id="13" creationId="{A01AA52E-2B6F-49F2-B74A-386DA295DDCB}"/>
          </ac:spMkLst>
        </pc:spChg>
      </pc:sldChg>
      <pc:sldChg chg="modSp add">
        <pc:chgData name="Ross Artwohl" userId="ff25784c527be9a5" providerId="LiveId" clId="{4E65E2E5-233C-4BC5-B0A2-1EDD2D24CCE5}" dt="2018-01-11T18:06:07.476" v="46" actId="1076"/>
        <pc:sldMkLst>
          <pc:docMk/>
          <pc:sldMk cId="545657951" sldId="328"/>
        </pc:sldMkLst>
        <pc:spChg chg="mod">
          <ac:chgData name="Ross Artwohl" userId="ff25784c527be9a5" providerId="LiveId" clId="{4E65E2E5-233C-4BC5-B0A2-1EDD2D24CCE5}" dt="2018-01-11T18:05:56.760" v="45" actId="1076"/>
          <ac:spMkLst>
            <pc:docMk/>
            <pc:sldMk cId="545657951" sldId="328"/>
            <ac:spMk id="4" creationId="{82E2284C-E5D5-4F2B-B455-42DA9F8E0590}"/>
          </ac:spMkLst>
        </pc:spChg>
        <pc:spChg chg="mod">
          <ac:chgData name="Ross Artwohl" userId="ff25784c527be9a5" providerId="LiveId" clId="{4E65E2E5-233C-4BC5-B0A2-1EDD2D24CCE5}" dt="2018-01-11T18:06:07.476" v="46" actId="1076"/>
          <ac:spMkLst>
            <pc:docMk/>
            <pc:sldMk cId="545657951" sldId="328"/>
            <ac:spMk id="8" creationId="{0E42957F-6DAD-4E0C-B512-AB5FE4FF4733}"/>
          </ac:spMkLst>
        </pc:spChg>
      </pc:sldChg>
      <pc:sldChg chg="addSp delSp modSp add">
        <pc:chgData name="Ross Artwohl" userId="ff25784c527be9a5" providerId="LiveId" clId="{4E65E2E5-233C-4BC5-B0A2-1EDD2D24CCE5}" dt="2018-01-16T17:27:15.727" v="764" actId="255"/>
        <pc:sldMkLst>
          <pc:docMk/>
          <pc:sldMk cId="3765972595" sldId="333"/>
        </pc:sldMkLst>
        <pc:spChg chg="mod">
          <ac:chgData name="Ross Artwohl" userId="ff25784c527be9a5" providerId="LiveId" clId="{4E65E2E5-233C-4BC5-B0A2-1EDD2D24CCE5}" dt="2018-01-16T17:16:07.437" v="570" actId="14100"/>
          <ac:spMkLst>
            <pc:docMk/>
            <pc:sldMk cId="3765972595" sldId="333"/>
            <ac:spMk id="2" creationId="{4CDA5E42-95B7-4440-980D-9F5380A6316F}"/>
          </ac:spMkLst>
        </pc:spChg>
        <pc:spChg chg="del">
          <ac:chgData name="Ross Artwohl" userId="ff25784c527be9a5" providerId="LiveId" clId="{4E65E2E5-233C-4BC5-B0A2-1EDD2D24CCE5}" dt="2018-01-16T16:56:59.819" v="356" actId="931"/>
          <ac:spMkLst>
            <pc:docMk/>
            <pc:sldMk cId="3765972595" sldId="333"/>
            <ac:spMk id="3" creationId="{0A2B74FF-F256-4647-AC99-D130CDC096A2}"/>
          </ac:spMkLst>
        </pc:spChg>
        <pc:spChg chg="mod">
          <ac:chgData name="Ross Artwohl" userId="ff25784c527be9a5" providerId="LiveId" clId="{4E65E2E5-233C-4BC5-B0A2-1EDD2D24CCE5}" dt="2018-01-16T17:27:15.727" v="764" actId="255"/>
          <ac:spMkLst>
            <pc:docMk/>
            <pc:sldMk cId="3765972595" sldId="333"/>
            <ac:spMk id="4" creationId="{78582FE7-1504-4009-9CF3-DB2F31D6DC1B}"/>
          </ac:spMkLst>
        </pc:spChg>
        <pc:spChg chg="add mod">
          <ac:chgData name="Ross Artwohl" userId="ff25784c527be9a5" providerId="LiveId" clId="{4E65E2E5-233C-4BC5-B0A2-1EDD2D24CCE5}" dt="2018-01-16T17:22:34.980" v="735" actId="1076"/>
          <ac:spMkLst>
            <pc:docMk/>
            <pc:sldMk cId="3765972595" sldId="333"/>
            <ac:spMk id="8" creationId="{4A982090-3666-4BD8-8182-503869B342D7}"/>
          </ac:spMkLst>
        </pc:spChg>
        <pc:spChg chg="add mod">
          <ac:chgData name="Ross Artwohl" userId="ff25784c527be9a5" providerId="LiveId" clId="{4E65E2E5-233C-4BC5-B0A2-1EDD2D24CCE5}" dt="2018-01-16T17:22:33.996" v="734" actId="1076"/>
          <ac:spMkLst>
            <pc:docMk/>
            <pc:sldMk cId="3765972595" sldId="333"/>
            <ac:spMk id="9" creationId="{1F60BC11-CF47-45A3-B531-0155866E237C}"/>
          </ac:spMkLst>
        </pc:spChg>
        <pc:picChg chg="add mod">
          <ac:chgData name="Ross Artwohl" userId="ff25784c527be9a5" providerId="LiveId" clId="{4E65E2E5-233C-4BC5-B0A2-1EDD2D24CCE5}" dt="2018-01-16T17:13:15.186" v="541" actId="14100"/>
          <ac:picMkLst>
            <pc:docMk/>
            <pc:sldMk cId="3765972595" sldId="333"/>
            <ac:picMk id="6" creationId="{C32BC387-E78C-4F01-A51E-D1BE7EAB189B}"/>
          </ac:picMkLst>
        </pc:picChg>
        <pc:picChg chg="add mod">
          <ac:chgData name="Ross Artwohl" userId="ff25784c527be9a5" providerId="LiveId" clId="{4E65E2E5-233C-4BC5-B0A2-1EDD2D24CCE5}" dt="2018-01-16T17:13:19.823" v="542" actId="14100"/>
          <ac:picMkLst>
            <pc:docMk/>
            <pc:sldMk cId="3765972595" sldId="333"/>
            <ac:picMk id="7" creationId="{853784A8-427A-4E28-8B48-3B887D31350F}"/>
          </ac:picMkLst>
        </pc:picChg>
      </pc:sldChg>
      <pc:sldMasterChg chg="modSldLayout">
        <pc:chgData name="Ross Artwohl" userId="ff25784c527be9a5" providerId="LiveId" clId="{4E65E2E5-233C-4BC5-B0A2-1EDD2D24CCE5}" dt="2018-01-11T18:10:24.337" v="71" actId="1076"/>
        <pc:sldMasterMkLst>
          <pc:docMk/>
          <pc:sldMasterMk cId="2326532482" sldId="2147483660"/>
        </pc:sldMasterMkLst>
        <pc:sldLayoutChg chg="addSp delSp modSp">
          <pc:chgData name="Ross Artwohl" userId="ff25784c527be9a5" providerId="LiveId" clId="{4E65E2E5-233C-4BC5-B0A2-1EDD2D24CCE5}" dt="2018-01-11T18:08:51.262" v="57" actId="478"/>
          <pc:sldLayoutMkLst>
            <pc:docMk/>
            <pc:sldMasterMk cId="2326532482" sldId="2147483660"/>
            <pc:sldLayoutMk cId="3345184750" sldId="2147483661"/>
          </pc:sldLayoutMkLst>
          <pc:spChg chg="del">
            <ac:chgData name="Ross Artwohl" userId="ff25784c527be9a5" providerId="LiveId" clId="{4E65E2E5-233C-4BC5-B0A2-1EDD2D24CCE5}" dt="2018-01-11T18:08:51.262" v="57" actId="478"/>
            <ac:spMkLst>
              <pc:docMk/>
              <pc:sldMasterMk cId="2326532482" sldId="2147483660"/>
              <pc:sldLayoutMk cId="3345184750" sldId="2147483661"/>
              <ac:spMk id="3" creationId="{00000000-0000-0000-0000-000000000000}"/>
            </ac:spMkLst>
          </pc:spChg>
          <pc:picChg chg="add del mod">
            <ac:chgData name="Ross Artwohl" userId="ff25784c527be9a5" providerId="LiveId" clId="{4E65E2E5-233C-4BC5-B0A2-1EDD2D24CCE5}" dt="2018-01-11T18:08:49.263" v="56" actId="478"/>
            <ac:picMkLst>
              <pc:docMk/>
              <pc:sldMasterMk cId="2326532482" sldId="2147483660"/>
              <pc:sldLayoutMk cId="3345184750" sldId="2147483661"/>
              <ac:picMk id="9" creationId="{2F0C70BF-BF4A-423B-8F8A-0251852A90B1}"/>
            </ac:picMkLst>
          </pc:picChg>
        </pc:sldLayoutChg>
        <pc:sldLayoutChg chg="addSp modSp">
          <pc:chgData name="Ross Artwohl" userId="ff25784c527be9a5" providerId="LiveId" clId="{4E65E2E5-233C-4BC5-B0A2-1EDD2D24CCE5}" dt="2018-01-11T18:07:37.374" v="49" actId="1076"/>
          <pc:sldLayoutMkLst>
            <pc:docMk/>
            <pc:sldMasterMk cId="2326532482" sldId="2147483660"/>
            <pc:sldLayoutMk cId="1853443690" sldId="2147483662"/>
          </pc:sldLayoutMkLst>
          <pc:picChg chg="add mod">
            <ac:chgData name="Ross Artwohl" userId="ff25784c527be9a5" providerId="LiveId" clId="{4E65E2E5-233C-4BC5-B0A2-1EDD2D24CCE5}" dt="2018-01-11T18:07:37.374" v="49" actId="1076"/>
            <ac:picMkLst>
              <pc:docMk/>
              <pc:sldMasterMk cId="2326532482" sldId="2147483660"/>
              <pc:sldLayoutMk cId="1853443690" sldId="2147483662"/>
              <ac:picMk id="8" creationId="{05CCA6B6-8EFD-44CF-A315-EECF4231D123}"/>
            </ac:picMkLst>
          </pc:picChg>
        </pc:sldLayoutChg>
        <pc:sldLayoutChg chg="addSp delSp modSp">
          <pc:chgData name="Ross Artwohl" userId="ff25784c527be9a5" providerId="LiveId" clId="{4E65E2E5-233C-4BC5-B0A2-1EDD2D24CCE5}" dt="2018-01-11T18:09:15.291" v="61" actId="478"/>
          <pc:sldLayoutMkLst>
            <pc:docMk/>
            <pc:sldMasterMk cId="2326532482" sldId="2147483660"/>
            <pc:sldLayoutMk cId="2697591029" sldId="2147483663"/>
          </pc:sldLayoutMkLst>
          <pc:spChg chg="del">
            <ac:chgData name="Ross Artwohl" userId="ff25784c527be9a5" providerId="LiveId" clId="{4E65E2E5-233C-4BC5-B0A2-1EDD2D24CCE5}" dt="2018-01-11T18:09:15.291" v="61" actId="478"/>
            <ac:spMkLst>
              <pc:docMk/>
              <pc:sldMasterMk cId="2326532482" sldId="2147483660"/>
              <pc:sldLayoutMk cId="2697591029" sldId="2147483663"/>
              <ac:spMk id="3" creationId="{00000000-0000-0000-0000-000000000000}"/>
            </ac:spMkLst>
          </pc:spChg>
          <pc:picChg chg="add mod">
            <ac:chgData name="Ross Artwohl" userId="ff25784c527be9a5" providerId="LiveId" clId="{4E65E2E5-233C-4BC5-B0A2-1EDD2D24CCE5}" dt="2018-01-11T18:09:09.704" v="60" actId="1076"/>
            <ac:picMkLst>
              <pc:docMk/>
              <pc:sldMasterMk cId="2326532482" sldId="2147483660"/>
              <pc:sldLayoutMk cId="2697591029" sldId="2147483663"/>
              <ac:picMk id="10" creationId="{FB1D7A70-3DC3-4690-885A-9C4C81F61650}"/>
            </ac:picMkLst>
          </pc:picChg>
        </pc:sldLayoutChg>
        <pc:sldLayoutChg chg="addSp modSp">
          <pc:chgData name="Ross Artwohl" userId="ff25784c527be9a5" providerId="LiveId" clId="{4E65E2E5-233C-4BC5-B0A2-1EDD2D24CCE5}" dt="2018-01-11T18:07:41.215" v="50" actId="1076"/>
          <pc:sldLayoutMkLst>
            <pc:docMk/>
            <pc:sldMasterMk cId="2326532482" sldId="2147483660"/>
            <pc:sldLayoutMk cId="3259026749" sldId="2147483664"/>
          </pc:sldLayoutMkLst>
          <pc:picChg chg="add mod">
            <ac:chgData name="Ross Artwohl" userId="ff25784c527be9a5" providerId="LiveId" clId="{4E65E2E5-233C-4BC5-B0A2-1EDD2D24CCE5}" dt="2018-01-11T18:07:41.215" v="50" actId="1076"/>
            <ac:picMkLst>
              <pc:docMk/>
              <pc:sldMasterMk cId="2326532482" sldId="2147483660"/>
              <pc:sldLayoutMk cId="3259026749" sldId="2147483664"/>
              <ac:picMk id="8" creationId="{4C0C0313-0F5D-47EB-9B19-AD31DD71FCD9}"/>
            </ac:picMkLst>
          </pc:picChg>
        </pc:sldLayoutChg>
        <pc:sldLayoutChg chg="addSp modSp">
          <pc:chgData name="Ross Artwohl" userId="ff25784c527be9a5" providerId="LiveId" clId="{4E65E2E5-233C-4BC5-B0A2-1EDD2D24CCE5}" dt="2018-01-11T18:07:46.320" v="51" actId="1076"/>
          <pc:sldLayoutMkLst>
            <pc:docMk/>
            <pc:sldMasterMk cId="2326532482" sldId="2147483660"/>
            <pc:sldLayoutMk cId="241944452" sldId="2147483665"/>
          </pc:sldLayoutMkLst>
          <pc:picChg chg="add mod">
            <ac:chgData name="Ross Artwohl" userId="ff25784c527be9a5" providerId="LiveId" clId="{4E65E2E5-233C-4BC5-B0A2-1EDD2D24CCE5}" dt="2018-01-11T18:07:46.320" v="51" actId="1076"/>
            <ac:picMkLst>
              <pc:docMk/>
              <pc:sldMasterMk cId="2326532482" sldId="2147483660"/>
              <pc:sldLayoutMk cId="241944452" sldId="2147483665"/>
              <ac:picMk id="11" creationId="{655B595B-FFC9-43B8-AFC2-94C5C0597827}"/>
            </ac:picMkLst>
          </pc:picChg>
        </pc:sldLayoutChg>
        <pc:sldLayoutChg chg="addSp modSp">
          <pc:chgData name="Ross Artwohl" userId="ff25784c527be9a5" providerId="LiveId" clId="{4E65E2E5-233C-4BC5-B0A2-1EDD2D24CCE5}" dt="2018-01-11T18:09:40.233" v="63" actId="1076"/>
          <pc:sldLayoutMkLst>
            <pc:docMk/>
            <pc:sldMasterMk cId="2326532482" sldId="2147483660"/>
            <pc:sldLayoutMk cId="2505052043" sldId="2147483666"/>
          </pc:sldLayoutMkLst>
          <pc:picChg chg="add mod">
            <ac:chgData name="Ross Artwohl" userId="ff25784c527be9a5" providerId="LiveId" clId="{4E65E2E5-233C-4BC5-B0A2-1EDD2D24CCE5}" dt="2018-01-11T18:09:40.233" v="63" actId="1076"/>
            <ac:picMkLst>
              <pc:docMk/>
              <pc:sldMasterMk cId="2326532482" sldId="2147483660"/>
              <pc:sldLayoutMk cId="2505052043" sldId="2147483666"/>
              <ac:picMk id="6" creationId="{B436F97D-4CEA-486D-887A-E6696D085E7B}"/>
            </ac:picMkLst>
          </pc:picChg>
        </pc:sldLayoutChg>
        <pc:sldLayoutChg chg="addSp modSp">
          <pc:chgData name="Ross Artwohl" userId="ff25784c527be9a5" providerId="LiveId" clId="{4E65E2E5-233C-4BC5-B0A2-1EDD2D24CCE5}" dt="2018-01-11T18:09:49.342" v="65" actId="1076"/>
          <pc:sldLayoutMkLst>
            <pc:docMk/>
            <pc:sldMasterMk cId="2326532482" sldId="2147483660"/>
            <pc:sldLayoutMk cId="290532401" sldId="2147483667"/>
          </pc:sldLayoutMkLst>
          <pc:picChg chg="add mod">
            <ac:chgData name="Ross Artwohl" userId="ff25784c527be9a5" providerId="LiveId" clId="{4E65E2E5-233C-4BC5-B0A2-1EDD2D24CCE5}" dt="2018-01-11T18:09:49.342" v="65" actId="1076"/>
            <ac:picMkLst>
              <pc:docMk/>
              <pc:sldMasterMk cId="2326532482" sldId="2147483660"/>
              <pc:sldLayoutMk cId="290532401" sldId="2147483667"/>
              <ac:picMk id="5" creationId="{DAA7469B-44D9-4919-80A3-9932CD96E863}"/>
            </ac:picMkLst>
          </pc:picChg>
        </pc:sldLayoutChg>
        <pc:sldLayoutChg chg="addSp modSp">
          <pc:chgData name="Ross Artwohl" userId="ff25784c527be9a5" providerId="LiveId" clId="{4E65E2E5-233C-4BC5-B0A2-1EDD2D24CCE5}" dt="2018-01-11T18:10:00.095" v="67" actId="1076"/>
          <pc:sldLayoutMkLst>
            <pc:docMk/>
            <pc:sldMasterMk cId="2326532482" sldId="2147483660"/>
            <pc:sldLayoutMk cId="1385742457" sldId="2147483668"/>
          </pc:sldLayoutMkLst>
          <pc:picChg chg="add mod">
            <ac:chgData name="Ross Artwohl" userId="ff25784c527be9a5" providerId="LiveId" clId="{4E65E2E5-233C-4BC5-B0A2-1EDD2D24CCE5}" dt="2018-01-11T18:10:00.095" v="67" actId="1076"/>
            <ac:picMkLst>
              <pc:docMk/>
              <pc:sldMasterMk cId="2326532482" sldId="2147483660"/>
              <pc:sldLayoutMk cId="1385742457" sldId="2147483668"/>
              <ac:picMk id="2" creationId="{D1A2A101-1175-4AF9-88DA-9691038121C6}"/>
            </ac:picMkLst>
          </pc:picChg>
        </pc:sldLayoutChg>
        <pc:sldLayoutChg chg="addSp modSp">
          <pc:chgData name="Ross Artwohl" userId="ff25784c527be9a5" providerId="LiveId" clId="{4E65E2E5-233C-4BC5-B0A2-1EDD2D24CCE5}" dt="2018-01-11T18:10:11.888" v="69" actId="1076"/>
          <pc:sldLayoutMkLst>
            <pc:docMk/>
            <pc:sldMasterMk cId="2326532482" sldId="2147483660"/>
            <pc:sldLayoutMk cId="1174871123" sldId="2147483670"/>
          </pc:sldLayoutMkLst>
          <pc:picChg chg="add mod">
            <ac:chgData name="Ross Artwohl" userId="ff25784c527be9a5" providerId="LiveId" clId="{4E65E2E5-233C-4BC5-B0A2-1EDD2D24CCE5}" dt="2018-01-11T18:10:11.888" v="69" actId="1076"/>
            <ac:picMkLst>
              <pc:docMk/>
              <pc:sldMasterMk cId="2326532482" sldId="2147483660"/>
              <pc:sldLayoutMk cId="1174871123" sldId="2147483670"/>
              <ac:picMk id="7" creationId="{181E6AEA-B64B-401A-A0EA-16FD6DDAE297}"/>
            </ac:picMkLst>
          </pc:picChg>
        </pc:sldLayoutChg>
        <pc:sldLayoutChg chg="addSp modSp">
          <pc:chgData name="Ross Artwohl" userId="ff25784c527be9a5" providerId="LiveId" clId="{4E65E2E5-233C-4BC5-B0A2-1EDD2D24CCE5}" dt="2018-01-11T18:10:24.337" v="71" actId="1076"/>
          <pc:sldLayoutMkLst>
            <pc:docMk/>
            <pc:sldMasterMk cId="2326532482" sldId="2147483660"/>
            <pc:sldLayoutMk cId="3150358074" sldId="2147483671"/>
          </pc:sldLayoutMkLst>
          <pc:picChg chg="add mod">
            <ac:chgData name="Ross Artwohl" userId="ff25784c527be9a5" providerId="LiveId" clId="{4E65E2E5-233C-4BC5-B0A2-1EDD2D24CCE5}" dt="2018-01-11T18:10:24.337" v="71" actId="1076"/>
            <ac:picMkLst>
              <pc:docMk/>
              <pc:sldMasterMk cId="2326532482" sldId="2147483660"/>
              <pc:sldLayoutMk cId="3150358074" sldId="2147483671"/>
              <ac:picMk id="8" creationId="{E539AA35-9EAC-4D2A-88A9-BA2009943ABC}"/>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A2C02BF-DAB4-46C1-A451-0DFD66983D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048D50F2-D4D1-4061-BD80-2CA86FFA8C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93EC9C-2253-4348-A427-8B71C45896CD}" type="datetimeFigureOut">
              <a:rPr lang="en-US" smtClean="0"/>
              <a:t>1/31/2018</a:t>
            </a:fld>
            <a:endParaRPr lang="en-US"/>
          </a:p>
        </p:txBody>
      </p:sp>
      <p:sp>
        <p:nvSpPr>
          <p:cNvPr id="4" name="Footer Placeholder 3">
            <a:extLst>
              <a:ext uri="{FF2B5EF4-FFF2-40B4-BE49-F238E27FC236}">
                <a16:creationId xmlns:a16="http://schemas.microsoft.com/office/drawing/2014/main" xmlns="" id="{BB85B06F-7561-4F00-AB12-17A80B23E8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C95E4466-E5D0-4248-8191-A3512A7F62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3BB1DB-BE61-476A-BE95-AA3C665099AA}" type="slidenum">
              <a:rPr lang="en-US" smtClean="0"/>
              <a:t>‹#›</a:t>
            </a:fld>
            <a:endParaRPr lang="en-US"/>
          </a:p>
        </p:txBody>
      </p:sp>
    </p:spTree>
    <p:extLst>
      <p:ext uri="{BB962C8B-B14F-4D97-AF65-F5344CB8AC3E}">
        <p14:creationId xmlns:p14="http://schemas.microsoft.com/office/powerpoint/2010/main" val="618741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A76A0B-6C26-477A-8A5D-C2CEBD16E48A}" type="datetimeFigureOut">
              <a:rPr lang="en-US" smtClean="0"/>
              <a:t>1/31/2018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AEB58-27B7-449F-8DF0-6B9DA197D570}" type="slidenum">
              <a:rPr lang="en-US" smtClean="0"/>
              <a:t>‹#›</a:t>
            </a:fld>
            <a:endParaRPr lang="en-US"/>
          </a:p>
        </p:txBody>
      </p:sp>
    </p:spTree>
    <p:extLst>
      <p:ext uri="{BB962C8B-B14F-4D97-AF65-F5344CB8AC3E}">
        <p14:creationId xmlns:p14="http://schemas.microsoft.com/office/powerpoint/2010/main" val="1014079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 assessment burden </a:t>
            </a:r>
          </a:p>
          <a:p>
            <a:r>
              <a:rPr lang="en-US" dirty="0"/>
              <a:t>Add electronic search </a:t>
            </a:r>
          </a:p>
        </p:txBody>
      </p:sp>
      <p:sp>
        <p:nvSpPr>
          <p:cNvPr id="4" name="Slide Number Placeholder 3"/>
          <p:cNvSpPr>
            <a:spLocks noGrp="1"/>
          </p:cNvSpPr>
          <p:nvPr>
            <p:ph type="sldNum" sz="quarter" idx="10"/>
          </p:nvPr>
        </p:nvSpPr>
        <p:spPr/>
        <p:txBody>
          <a:bodyPr/>
          <a:lstStyle/>
          <a:p>
            <a:fld id="{68BAEB58-27B7-449F-8DF0-6B9DA197D570}" type="slidenum">
              <a:rPr lang="en-US" smtClean="0"/>
              <a:t>8</a:t>
            </a:fld>
            <a:endParaRPr lang="en-US"/>
          </a:p>
        </p:txBody>
      </p:sp>
    </p:spTree>
    <p:extLst>
      <p:ext uri="{BB962C8B-B14F-4D97-AF65-F5344CB8AC3E}">
        <p14:creationId xmlns:p14="http://schemas.microsoft.com/office/powerpoint/2010/main" val="1650206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lgn="l">
              <a:defRPr/>
            </a:lvl1pPr>
          </a:lstStyle>
          <a:p>
            <a:fld id="{40D57D45-0AB9-47EF-ADFD-B0693791899D}"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8C93F-0D37-4B8A-ADE9-4B9EC361718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A close up of a logo&#10;&#10;Description generated with very high confidence">
            <a:extLst>
              <a:ext uri="{FF2B5EF4-FFF2-40B4-BE49-F238E27FC236}">
                <a16:creationId xmlns:a16="http://schemas.microsoft.com/office/drawing/2014/main" xmlns="" id="{2F0C70BF-BF4A-423B-8F8A-0251852A90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96300" y="5054556"/>
            <a:ext cx="3429000" cy="1333500"/>
          </a:xfrm>
          <a:prstGeom prst="rect">
            <a:avLst/>
          </a:prstGeom>
        </p:spPr>
      </p:pic>
    </p:spTree>
    <p:extLst>
      <p:ext uri="{BB962C8B-B14F-4D97-AF65-F5344CB8AC3E}">
        <p14:creationId xmlns:p14="http://schemas.microsoft.com/office/powerpoint/2010/main" val="3345184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D57D45-0AB9-47EF-ADFD-B0693791899D}"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8C93F-0D37-4B8A-ADE9-4B9EC361718E}" type="slidenum">
              <a:rPr lang="en-US" smtClean="0"/>
              <a:t>‹#›</a:t>
            </a:fld>
            <a:endParaRPr lang="en-US"/>
          </a:p>
        </p:txBody>
      </p:sp>
      <p:pic>
        <p:nvPicPr>
          <p:cNvPr id="7" name="Picture 6">
            <a:extLst>
              <a:ext uri="{FF2B5EF4-FFF2-40B4-BE49-F238E27FC236}">
                <a16:creationId xmlns:a16="http://schemas.microsoft.com/office/drawing/2014/main" xmlns="" id="{181E6AEA-B64B-401A-A0EA-16FD6DDAE297}"/>
              </a:ext>
            </a:extLst>
          </p:cNvPr>
          <p:cNvPicPr>
            <a:picLocks noChangeAspect="1"/>
          </p:cNvPicPr>
          <p:nvPr userDrawn="1"/>
        </p:nvPicPr>
        <p:blipFill>
          <a:blip r:embed="rId2"/>
          <a:stretch>
            <a:fillRect/>
          </a:stretch>
        </p:blipFill>
        <p:spPr>
          <a:xfrm>
            <a:off x="10693175" y="5434270"/>
            <a:ext cx="1261981" cy="1310754"/>
          </a:xfrm>
          <a:prstGeom prst="rect">
            <a:avLst/>
          </a:prstGeom>
        </p:spPr>
      </p:pic>
    </p:spTree>
    <p:extLst>
      <p:ext uri="{BB962C8B-B14F-4D97-AF65-F5344CB8AC3E}">
        <p14:creationId xmlns:p14="http://schemas.microsoft.com/office/powerpoint/2010/main" val="1174871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D57D45-0AB9-47EF-ADFD-B0693791899D}"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8C93F-0D37-4B8A-ADE9-4B9EC361718E}"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E539AA35-9EAC-4D2A-88A9-BA2009943ABC}"/>
              </a:ext>
            </a:extLst>
          </p:cNvPr>
          <p:cNvPicPr>
            <a:picLocks noChangeAspect="1"/>
          </p:cNvPicPr>
          <p:nvPr userDrawn="1"/>
        </p:nvPicPr>
        <p:blipFill>
          <a:blip r:embed="rId2"/>
          <a:stretch>
            <a:fillRect/>
          </a:stretch>
        </p:blipFill>
        <p:spPr>
          <a:xfrm>
            <a:off x="10693175" y="5434270"/>
            <a:ext cx="1261981" cy="1310754"/>
          </a:xfrm>
          <a:prstGeom prst="rect">
            <a:avLst/>
          </a:prstGeom>
        </p:spPr>
      </p:pic>
    </p:spTree>
    <p:extLst>
      <p:ext uri="{BB962C8B-B14F-4D97-AF65-F5344CB8AC3E}">
        <p14:creationId xmlns:p14="http://schemas.microsoft.com/office/powerpoint/2010/main" val="3150358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D57D45-0AB9-47EF-ADFD-B0693791899D}" type="datetimeFigureOut">
              <a:rPr lang="en-US" smtClean="0"/>
              <a:t>1/31/2018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8C93F-0D37-4B8A-ADE9-4B9EC361718E}" type="slidenum">
              <a:rPr lang="en-US" smtClean="0"/>
              <a:t>‹#›</a:t>
            </a:fld>
            <a:endParaRPr lang="en-US" dirty="0"/>
          </a:p>
        </p:txBody>
      </p:sp>
      <p:pic>
        <p:nvPicPr>
          <p:cNvPr id="8" name="Picture 7">
            <a:extLst>
              <a:ext uri="{FF2B5EF4-FFF2-40B4-BE49-F238E27FC236}">
                <a16:creationId xmlns:a16="http://schemas.microsoft.com/office/drawing/2014/main" xmlns="" id="{05CCA6B6-8EFD-44CF-A315-EECF4231D1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5428" y="5430391"/>
            <a:ext cx="1257475" cy="1314633"/>
          </a:xfrm>
          <a:prstGeom prst="rect">
            <a:avLst/>
          </a:prstGeom>
        </p:spPr>
      </p:pic>
    </p:spTree>
    <p:extLst>
      <p:ext uri="{BB962C8B-B14F-4D97-AF65-F5344CB8AC3E}">
        <p14:creationId xmlns:p14="http://schemas.microsoft.com/office/powerpoint/2010/main" val="1853443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40D57D45-0AB9-47EF-ADFD-B0693791899D}"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8C93F-0D37-4B8A-ADE9-4B9EC361718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generated with very high confidence">
            <a:extLst>
              <a:ext uri="{FF2B5EF4-FFF2-40B4-BE49-F238E27FC236}">
                <a16:creationId xmlns:a16="http://schemas.microsoft.com/office/drawing/2014/main" xmlns="" id="{FB1D7A70-3DC3-4690-885A-9C4C81F616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0600" y="5024907"/>
            <a:ext cx="3429000" cy="1333500"/>
          </a:xfrm>
          <a:prstGeom prst="rect">
            <a:avLst/>
          </a:prstGeom>
        </p:spPr>
      </p:pic>
    </p:spTree>
    <p:extLst>
      <p:ext uri="{BB962C8B-B14F-4D97-AF65-F5344CB8AC3E}">
        <p14:creationId xmlns:p14="http://schemas.microsoft.com/office/powerpoint/2010/main" val="2697591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0D57D45-0AB9-47EF-ADFD-B0693791899D}" type="datetimeFigureOut">
              <a:rPr lang="en-US" smtClean="0"/>
              <a:t>1/31/2018</a:t>
            </a:fld>
            <a:endParaRPr lang="en-US"/>
          </a:p>
        </p:txBody>
      </p:sp>
      <p:sp>
        <p:nvSpPr>
          <p:cNvPr id="7" name="Slide Number Placeholder 6"/>
          <p:cNvSpPr>
            <a:spLocks noGrp="1"/>
          </p:cNvSpPr>
          <p:nvPr>
            <p:ph type="sldNum" sz="quarter" idx="12"/>
          </p:nvPr>
        </p:nvSpPr>
        <p:spPr/>
        <p:txBody>
          <a:bodyPr/>
          <a:lstStyle/>
          <a:p>
            <a:fld id="{D838C93F-0D37-4B8A-ADE9-4B9EC361718E}" type="slidenum">
              <a:rPr lang="en-US" smtClean="0"/>
              <a:t>‹#›</a:t>
            </a:fld>
            <a:endParaRPr lang="en-US"/>
          </a:p>
        </p:txBody>
      </p:sp>
      <p:pic>
        <p:nvPicPr>
          <p:cNvPr id="8" name="Picture 7">
            <a:extLst>
              <a:ext uri="{FF2B5EF4-FFF2-40B4-BE49-F238E27FC236}">
                <a16:creationId xmlns:a16="http://schemas.microsoft.com/office/drawing/2014/main" xmlns="" id="{4C0C0313-0F5D-47EB-9B19-AD31DD71FC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4200" y="5430391"/>
            <a:ext cx="1257475" cy="1314633"/>
          </a:xfrm>
          <a:prstGeom prst="rect">
            <a:avLst/>
          </a:prstGeom>
        </p:spPr>
      </p:pic>
    </p:spTree>
    <p:extLst>
      <p:ext uri="{BB962C8B-B14F-4D97-AF65-F5344CB8AC3E}">
        <p14:creationId xmlns:p14="http://schemas.microsoft.com/office/powerpoint/2010/main" val="3259026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D57D45-0AB9-47EF-ADFD-B0693791899D}" type="datetimeFigureOut">
              <a:rPr lang="en-US" smtClean="0"/>
              <a:t>1/31/2018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38C93F-0D37-4B8A-ADE9-4B9EC361718E}" type="slidenum">
              <a:rPr lang="en-US" smtClean="0"/>
              <a:t>‹#›</a:t>
            </a:fld>
            <a:endParaRPr lang="en-US"/>
          </a:p>
        </p:txBody>
      </p:sp>
      <p:pic>
        <p:nvPicPr>
          <p:cNvPr id="11" name="Picture 10">
            <a:extLst>
              <a:ext uri="{FF2B5EF4-FFF2-40B4-BE49-F238E27FC236}">
                <a16:creationId xmlns:a16="http://schemas.microsoft.com/office/drawing/2014/main" xmlns="" id="{655B595B-FFC9-43B8-AFC2-94C5C05978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5428" y="5430391"/>
            <a:ext cx="1257475" cy="1314633"/>
          </a:xfrm>
          <a:prstGeom prst="rect">
            <a:avLst/>
          </a:prstGeom>
        </p:spPr>
      </p:pic>
    </p:spTree>
    <p:extLst>
      <p:ext uri="{BB962C8B-B14F-4D97-AF65-F5344CB8AC3E}">
        <p14:creationId xmlns:p14="http://schemas.microsoft.com/office/powerpoint/2010/main" val="241944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D57D45-0AB9-47EF-ADFD-B0693791899D}" type="datetimeFigureOut">
              <a:rPr lang="en-US" smtClean="0"/>
              <a:t>1/31/2018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38C93F-0D37-4B8A-ADE9-4B9EC361718E}" type="slidenum">
              <a:rPr lang="en-US" smtClean="0"/>
              <a:t>‹#›</a:t>
            </a:fld>
            <a:endParaRPr lang="en-US"/>
          </a:p>
        </p:txBody>
      </p:sp>
      <p:pic>
        <p:nvPicPr>
          <p:cNvPr id="6" name="Picture 5">
            <a:extLst>
              <a:ext uri="{FF2B5EF4-FFF2-40B4-BE49-F238E27FC236}">
                <a16:creationId xmlns:a16="http://schemas.microsoft.com/office/drawing/2014/main" xmlns="" id="{B436F97D-4CEA-486D-887A-E6696D085E7B}"/>
              </a:ext>
            </a:extLst>
          </p:cNvPr>
          <p:cNvPicPr>
            <a:picLocks noChangeAspect="1"/>
          </p:cNvPicPr>
          <p:nvPr userDrawn="1"/>
        </p:nvPicPr>
        <p:blipFill>
          <a:blip r:embed="rId2"/>
          <a:stretch>
            <a:fillRect/>
          </a:stretch>
        </p:blipFill>
        <p:spPr>
          <a:xfrm>
            <a:off x="10693175" y="5434270"/>
            <a:ext cx="1261981" cy="1310754"/>
          </a:xfrm>
          <a:prstGeom prst="rect">
            <a:avLst/>
          </a:prstGeom>
        </p:spPr>
      </p:pic>
    </p:spTree>
    <p:extLst>
      <p:ext uri="{BB962C8B-B14F-4D97-AF65-F5344CB8AC3E}">
        <p14:creationId xmlns:p14="http://schemas.microsoft.com/office/powerpoint/2010/main" val="2505052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D57D45-0AB9-47EF-ADFD-B0693791899D}" type="datetimeFigureOut">
              <a:rPr lang="en-US" smtClean="0"/>
              <a:t>1/31/2018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38C93F-0D37-4B8A-ADE9-4B9EC361718E}" type="slidenum">
              <a:rPr lang="en-US" smtClean="0"/>
              <a:t>‹#›</a:t>
            </a:fld>
            <a:endParaRPr lang="en-US"/>
          </a:p>
        </p:txBody>
      </p:sp>
      <p:pic>
        <p:nvPicPr>
          <p:cNvPr id="5" name="Picture 4">
            <a:extLst>
              <a:ext uri="{FF2B5EF4-FFF2-40B4-BE49-F238E27FC236}">
                <a16:creationId xmlns:a16="http://schemas.microsoft.com/office/drawing/2014/main" xmlns="" id="{DAA7469B-44D9-4919-80A3-9932CD96E863}"/>
              </a:ext>
            </a:extLst>
          </p:cNvPr>
          <p:cNvPicPr>
            <a:picLocks noChangeAspect="1"/>
          </p:cNvPicPr>
          <p:nvPr userDrawn="1"/>
        </p:nvPicPr>
        <p:blipFill>
          <a:blip r:embed="rId2"/>
          <a:stretch>
            <a:fillRect/>
          </a:stretch>
        </p:blipFill>
        <p:spPr>
          <a:xfrm>
            <a:off x="10693175" y="5434270"/>
            <a:ext cx="1261981" cy="1310754"/>
          </a:xfrm>
          <a:prstGeom prst="rect">
            <a:avLst/>
          </a:prstGeom>
        </p:spPr>
      </p:pic>
    </p:spTree>
    <p:extLst>
      <p:ext uri="{BB962C8B-B14F-4D97-AF65-F5344CB8AC3E}">
        <p14:creationId xmlns:p14="http://schemas.microsoft.com/office/powerpoint/2010/main" val="290532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0D57D45-0AB9-47EF-ADFD-B0693791899D}"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38C93F-0D37-4B8A-ADE9-4B9EC361718E}" type="slidenum">
              <a:rPr lang="en-US" smtClean="0"/>
              <a:t>‹#›</a:t>
            </a:fld>
            <a:endParaRPr lang="en-US"/>
          </a:p>
        </p:txBody>
      </p:sp>
      <p:pic>
        <p:nvPicPr>
          <p:cNvPr id="2" name="Picture 1">
            <a:extLst>
              <a:ext uri="{FF2B5EF4-FFF2-40B4-BE49-F238E27FC236}">
                <a16:creationId xmlns:a16="http://schemas.microsoft.com/office/drawing/2014/main" xmlns="" id="{D1A2A101-1175-4AF9-88DA-9691038121C6}"/>
              </a:ext>
            </a:extLst>
          </p:cNvPr>
          <p:cNvPicPr>
            <a:picLocks noChangeAspect="1"/>
          </p:cNvPicPr>
          <p:nvPr userDrawn="1"/>
        </p:nvPicPr>
        <p:blipFill>
          <a:blip r:embed="rId2"/>
          <a:stretch>
            <a:fillRect/>
          </a:stretch>
        </p:blipFill>
        <p:spPr>
          <a:xfrm>
            <a:off x="10693175" y="5434270"/>
            <a:ext cx="1261981" cy="1310754"/>
          </a:xfrm>
          <a:prstGeom prst="rect">
            <a:avLst/>
          </a:prstGeom>
        </p:spPr>
      </p:pic>
    </p:spTree>
    <p:extLst>
      <p:ext uri="{BB962C8B-B14F-4D97-AF65-F5344CB8AC3E}">
        <p14:creationId xmlns:p14="http://schemas.microsoft.com/office/powerpoint/2010/main" val="1385742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D57D45-0AB9-47EF-ADFD-B0693791899D}"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38C93F-0D37-4B8A-ADE9-4B9EC361718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273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0D57D45-0AB9-47EF-ADFD-B0693791899D}" type="datetimeFigureOut">
              <a:rPr lang="en-US" smtClean="0"/>
              <a:t>1/31/2018</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838C93F-0D37-4B8A-ADE9-4B9EC361718E}"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6532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9.xml"/><Relationship Id="rId5" Type="http://schemas.openxmlformats.org/officeDocument/2006/relationships/hyperlink" Target="mailto:ethics@socialworkers.org" TargetMode="External"/><Relationship Id="rId4" Type="http://schemas.openxmlformats.org/officeDocument/2006/relationships/hyperlink" Target="mailto:ethics@wsscsw.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FB5805-EC97-47EB-85B2-28308C259FFC}"/>
              </a:ext>
            </a:extLst>
          </p:cNvPr>
          <p:cNvSpPr>
            <a:spLocks noGrp="1"/>
          </p:cNvSpPr>
          <p:nvPr>
            <p:ph type="ctrTitle"/>
          </p:nvPr>
        </p:nvSpPr>
        <p:spPr/>
        <p:txBody>
          <a:bodyPr>
            <a:normAutofit fontScale="90000"/>
          </a:bodyPr>
          <a:lstStyle/>
          <a:p>
            <a:r>
              <a:rPr lang="en-US" dirty="0"/>
              <a:t>NASW Code of Ethics</a:t>
            </a:r>
            <a:br>
              <a:rPr lang="en-US" dirty="0"/>
            </a:br>
            <a:r>
              <a:rPr lang="en-US" dirty="0"/>
              <a:t>approved changes</a:t>
            </a:r>
            <a:br>
              <a:rPr lang="en-US" dirty="0"/>
            </a:br>
            <a:r>
              <a:rPr lang="en-US" dirty="0"/>
              <a:t>Effective January 1</a:t>
            </a:r>
            <a:r>
              <a:rPr lang="en-US" baseline="30000" dirty="0"/>
              <a:t>st</a:t>
            </a:r>
            <a:r>
              <a:rPr lang="en-US" dirty="0"/>
              <a:t>, 2018</a:t>
            </a:r>
          </a:p>
        </p:txBody>
      </p:sp>
      <p:pic>
        <p:nvPicPr>
          <p:cNvPr id="5" name="Picture 4" descr="A close up of a logo&#10;&#10;Description generated with very high confidence">
            <a:extLst>
              <a:ext uri="{FF2B5EF4-FFF2-40B4-BE49-F238E27FC236}">
                <a16:creationId xmlns:a16="http://schemas.microsoft.com/office/drawing/2014/main" xmlns="" id="{FF47FD7A-1976-4FE5-ABFD-DA51D93B69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6300" y="5024907"/>
            <a:ext cx="3429000" cy="1333500"/>
          </a:xfrm>
          <a:prstGeom prst="rect">
            <a:avLst/>
          </a:prstGeom>
        </p:spPr>
      </p:pic>
    </p:spTree>
    <p:extLst>
      <p:ext uri="{BB962C8B-B14F-4D97-AF65-F5344CB8AC3E}">
        <p14:creationId xmlns:p14="http://schemas.microsoft.com/office/powerpoint/2010/main" val="3317983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2E2284C-E5D5-4F2B-B455-42DA9F8E0590}"/>
              </a:ext>
            </a:extLst>
          </p:cNvPr>
          <p:cNvSpPr>
            <a:spLocks noGrp="1"/>
          </p:cNvSpPr>
          <p:nvPr>
            <p:ph type="title"/>
          </p:nvPr>
        </p:nvSpPr>
        <p:spPr/>
        <p:txBody>
          <a:bodyPr/>
          <a:lstStyle/>
          <a:p>
            <a:r>
              <a:rPr lang="en-US" dirty="0"/>
              <a:t>1.04 Competence</a:t>
            </a:r>
          </a:p>
        </p:txBody>
      </p:sp>
      <p:sp>
        <p:nvSpPr>
          <p:cNvPr id="8" name="Content Placeholder 7">
            <a:extLst>
              <a:ext uri="{FF2B5EF4-FFF2-40B4-BE49-F238E27FC236}">
                <a16:creationId xmlns:a16="http://schemas.microsoft.com/office/drawing/2014/main" xmlns="" id="{0E42957F-6DAD-4E0C-B512-AB5FE4FF4733}"/>
              </a:ext>
            </a:extLst>
          </p:cNvPr>
          <p:cNvSpPr>
            <a:spLocks noGrp="1"/>
          </p:cNvSpPr>
          <p:nvPr>
            <p:ph idx="1"/>
          </p:nvPr>
        </p:nvSpPr>
        <p:spPr/>
        <p:txBody>
          <a:bodyPr>
            <a:noAutofit/>
          </a:bodyPr>
          <a:lstStyle/>
          <a:p>
            <a:pPr marL="0" indent="0">
              <a:buNone/>
            </a:pPr>
            <a:r>
              <a:rPr lang="en-US" sz="2400" b="1" dirty="0"/>
              <a:t>2018 - Additions</a:t>
            </a:r>
          </a:p>
          <a:p>
            <a:pPr marL="0" indent="0">
              <a:lnSpc>
                <a:spcPct val="100000"/>
              </a:lnSpc>
              <a:buNone/>
            </a:pPr>
            <a:r>
              <a:rPr lang="en-US" sz="1600" dirty="0"/>
              <a:t>(d) Social workers who use technology in the provision of social work services should ensure that they have the necessary knowledge and skills to provide such services in a competent manner. This includes an understanding of the special communication challenges when using technology and the ability to implement strategies to address these challenges.</a:t>
            </a:r>
          </a:p>
          <a:p>
            <a:pPr marL="0" indent="0">
              <a:lnSpc>
                <a:spcPct val="100000"/>
              </a:lnSpc>
              <a:buNone/>
            </a:pPr>
            <a:r>
              <a:rPr lang="en-US" sz="1600" dirty="0"/>
              <a:t>(e) Social workers who use technology in providing social work services should comply with the laws governing technology and social work practice in the jurisdiction in which they are regulated and located and, as applicable, in the jurisdiction in which the client is located.</a:t>
            </a:r>
          </a:p>
        </p:txBody>
      </p:sp>
    </p:spTree>
    <p:extLst>
      <p:ext uri="{BB962C8B-B14F-4D97-AF65-F5344CB8AC3E}">
        <p14:creationId xmlns:p14="http://schemas.microsoft.com/office/powerpoint/2010/main" val="2492850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2E2284C-E5D5-4F2B-B455-42DA9F8E0590}"/>
              </a:ext>
            </a:extLst>
          </p:cNvPr>
          <p:cNvSpPr>
            <a:spLocks noGrp="1"/>
          </p:cNvSpPr>
          <p:nvPr>
            <p:ph type="title"/>
          </p:nvPr>
        </p:nvSpPr>
        <p:spPr/>
        <p:txBody>
          <a:bodyPr/>
          <a:lstStyle/>
          <a:p>
            <a:r>
              <a:rPr lang="en-US" dirty="0"/>
              <a:t>1.05 Cultural </a:t>
            </a:r>
            <a:r>
              <a:rPr lang="en-US" strike="sngStrike" dirty="0"/>
              <a:t>Competence</a:t>
            </a:r>
            <a:r>
              <a:rPr lang="en-US" dirty="0"/>
              <a:t> Awareness and Social Diversity</a:t>
            </a:r>
          </a:p>
        </p:txBody>
      </p:sp>
      <p:sp>
        <p:nvSpPr>
          <p:cNvPr id="8" name="Content Placeholder 7">
            <a:extLst>
              <a:ext uri="{FF2B5EF4-FFF2-40B4-BE49-F238E27FC236}">
                <a16:creationId xmlns:a16="http://schemas.microsoft.com/office/drawing/2014/main" xmlns="" id="{0E42957F-6DAD-4E0C-B512-AB5FE4FF4733}"/>
              </a:ext>
            </a:extLst>
          </p:cNvPr>
          <p:cNvSpPr>
            <a:spLocks noGrp="1"/>
          </p:cNvSpPr>
          <p:nvPr>
            <p:ph idx="1"/>
          </p:nvPr>
        </p:nvSpPr>
        <p:spPr/>
        <p:txBody>
          <a:bodyPr>
            <a:noAutofit/>
          </a:bodyPr>
          <a:lstStyle/>
          <a:p>
            <a:pPr marL="0" indent="0">
              <a:buNone/>
            </a:pPr>
            <a:r>
              <a:rPr lang="en-US" sz="2400" b="1" dirty="0"/>
              <a:t>2018 - Additions</a:t>
            </a:r>
          </a:p>
          <a:p>
            <a:pPr marL="0" indent="0">
              <a:buNone/>
            </a:pPr>
            <a:r>
              <a:rPr lang="en-US" sz="1600" dirty="0"/>
              <a:t>(c) Social workers should obtain education about and seek to understand the nature of social diversity and oppression with respect to race, ethnicity, national origin, color, sex, sexual orientation, gender identity or expression, age, marital status, political belief, religion, </a:t>
            </a:r>
            <a:r>
              <a:rPr lang="en-US" sz="1600" u="sng" dirty="0"/>
              <a:t>immigration status</a:t>
            </a:r>
            <a:r>
              <a:rPr lang="en-US" sz="1600" dirty="0"/>
              <a:t>, and mental or physical ability.</a:t>
            </a:r>
          </a:p>
          <a:p>
            <a:pPr marL="0" indent="0">
              <a:buNone/>
            </a:pPr>
            <a:r>
              <a:rPr lang="en-US" sz="1600" dirty="0"/>
              <a:t>(d) Social workers who provide electronic social work services should be aware of cultural and socioeconomic differences among clients and how they may use electronic technology. Social workers should assess cultural, environmental, economic, mental or physical ability, </a:t>
            </a:r>
            <a:r>
              <a:rPr lang="en-US" sz="1600" dirty="0" err="1"/>
              <a:t>linguistic,and</a:t>
            </a:r>
            <a:r>
              <a:rPr lang="en-US" sz="1600" dirty="0"/>
              <a:t> other issues that may affect the delivery or use of these services.</a:t>
            </a:r>
          </a:p>
        </p:txBody>
      </p:sp>
    </p:spTree>
    <p:extLst>
      <p:ext uri="{BB962C8B-B14F-4D97-AF65-F5344CB8AC3E}">
        <p14:creationId xmlns:p14="http://schemas.microsoft.com/office/powerpoint/2010/main" val="2263717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2E2284C-E5D5-4F2B-B455-42DA9F8E0590}"/>
              </a:ext>
            </a:extLst>
          </p:cNvPr>
          <p:cNvSpPr>
            <a:spLocks noGrp="1"/>
          </p:cNvSpPr>
          <p:nvPr>
            <p:ph type="title"/>
          </p:nvPr>
        </p:nvSpPr>
        <p:spPr/>
        <p:txBody>
          <a:bodyPr/>
          <a:lstStyle/>
          <a:p>
            <a:r>
              <a:rPr lang="en-US" dirty="0"/>
              <a:t>1.06 Conflicts of Interest</a:t>
            </a:r>
          </a:p>
        </p:txBody>
      </p:sp>
      <p:sp>
        <p:nvSpPr>
          <p:cNvPr id="8" name="Content Placeholder 7">
            <a:extLst>
              <a:ext uri="{FF2B5EF4-FFF2-40B4-BE49-F238E27FC236}">
                <a16:creationId xmlns:a16="http://schemas.microsoft.com/office/drawing/2014/main" xmlns="" id="{0E42957F-6DAD-4E0C-B512-AB5FE4FF4733}"/>
              </a:ext>
            </a:extLst>
          </p:cNvPr>
          <p:cNvSpPr>
            <a:spLocks noGrp="1"/>
          </p:cNvSpPr>
          <p:nvPr>
            <p:ph idx="1"/>
          </p:nvPr>
        </p:nvSpPr>
        <p:spPr/>
        <p:txBody>
          <a:bodyPr>
            <a:noAutofit/>
          </a:bodyPr>
          <a:lstStyle/>
          <a:p>
            <a:pPr marL="0" indent="0">
              <a:buNone/>
            </a:pPr>
            <a:r>
              <a:rPr lang="en-US" sz="2400" b="1" dirty="0"/>
              <a:t>2018 - Additions</a:t>
            </a:r>
          </a:p>
          <a:p>
            <a:pPr marL="0" indent="0">
              <a:buNone/>
            </a:pPr>
            <a:r>
              <a:rPr lang="en-US" sz="1600" dirty="0"/>
              <a:t>(e) Social workers should avoid communication with clients using technology (such as social networking sites, online chat, e-mail, text messages, telephone, and video) for personal or non-work-related purposes.</a:t>
            </a:r>
          </a:p>
          <a:p>
            <a:pPr marL="0" indent="0">
              <a:buNone/>
            </a:pPr>
            <a:r>
              <a:rPr lang="en-US" sz="1600" dirty="0"/>
              <a:t>(f) Social workers should be aware that posting personal information on professional Web sites or other media might cause boundary confusion, inappropriate dual relationships, or harm to clients.</a:t>
            </a:r>
          </a:p>
          <a:p>
            <a:pPr marL="0" indent="0">
              <a:buNone/>
            </a:pPr>
            <a:r>
              <a:rPr lang="en-US" sz="1600" dirty="0"/>
              <a:t>(g) Social workers should be aware that personal affiliations may increase the likelihood that clients may discover the social worker’s presence on Web sites, social media, and other forms of technology. Social workers should be aware that involvement in electronic communication with groups based on race, ethnicity, language, sexual orientation, gender identity or expression, mental or physical ability, religion, immigration status, and other personal affiliations may affect their ability to work effectively with particular clients.</a:t>
            </a:r>
          </a:p>
          <a:p>
            <a:pPr marL="0" indent="0">
              <a:buNone/>
            </a:pPr>
            <a:r>
              <a:rPr lang="en-US" sz="1600" dirty="0"/>
              <a:t>(h) Social workers should avoid accepting requests from or engaging in personal relationships with clients on social networking sites or other electronic media to prevent boundary confusion, inappropriate dual relationships, or harm to clients.</a:t>
            </a:r>
          </a:p>
        </p:txBody>
      </p:sp>
    </p:spTree>
    <p:extLst>
      <p:ext uri="{BB962C8B-B14F-4D97-AF65-F5344CB8AC3E}">
        <p14:creationId xmlns:p14="http://schemas.microsoft.com/office/powerpoint/2010/main" val="3235518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2E2284C-E5D5-4F2B-B455-42DA9F8E0590}"/>
              </a:ext>
            </a:extLst>
          </p:cNvPr>
          <p:cNvSpPr>
            <a:spLocks noGrp="1"/>
          </p:cNvSpPr>
          <p:nvPr>
            <p:ph type="title"/>
          </p:nvPr>
        </p:nvSpPr>
        <p:spPr/>
        <p:txBody>
          <a:bodyPr/>
          <a:lstStyle/>
          <a:p>
            <a:r>
              <a:rPr lang="en-US" dirty="0"/>
              <a:t>1.07 Privacy and Confidentiality (1 of 4)</a:t>
            </a:r>
          </a:p>
        </p:txBody>
      </p:sp>
      <p:sp>
        <p:nvSpPr>
          <p:cNvPr id="8" name="Content Placeholder 7">
            <a:extLst>
              <a:ext uri="{FF2B5EF4-FFF2-40B4-BE49-F238E27FC236}">
                <a16:creationId xmlns:a16="http://schemas.microsoft.com/office/drawing/2014/main" xmlns="" id="{0E42957F-6DAD-4E0C-B512-AB5FE4FF4733}"/>
              </a:ext>
            </a:extLst>
          </p:cNvPr>
          <p:cNvSpPr>
            <a:spLocks noGrp="1"/>
          </p:cNvSpPr>
          <p:nvPr>
            <p:ph idx="1"/>
          </p:nvPr>
        </p:nvSpPr>
        <p:spPr/>
        <p:txBody>
          <a:bodyPr>
            <a:noAutofit/>
          </a:bodyPr>
          <a:lstStyle/>
          <a:p>
            <a:pPr marL="0" indent="0">
              <a:buNone/>
            </a:pPr>
            <a:r>
              <a:rPr lang="en-US" sz="2400" b="1" dirty="0"/>
              <a:t>2018 - Additions</a:t>
            </a:r>
          </a:p>
          <a:p>
            <a:pPr marL="0" indent="0">
              <a:buNone/>
            </a:pPr>
            <a:r>
              <a:rPr lang="en-US" sz="1600" dirty="0"/>
              <a:t>(a) Social workers should respect clients' right to privacy. Social workers should not solicit private information from </a:t>
            </a:r>
            <a:r>
              <a:rPr lang="en-US" sz="1600" strike="sngStrike" dirty="0"/>
              <a:t>clients unless it is essential to providing services or conducting social work evaluation or research.</a:t>
            </a:r>
            <a:r>
              <a:rPr lang="en-US" sz="1600" dirty="0"/>
              <a:t> </a:t>
            </a:r>
            <a:r>
              <a:rPr lang="en-US" sz="1600" u="sng" dirty="0"/>
              <a:t>or about clients except for compelling professional reasons.</a:t>
            </a:r>
            <a:r>
              <a:rPr lang="en-US" sz="1600" dirty="0"/>
              <a:t>  Once private information is shared, standards of confidentiality apply.</a:t>
            </a:r>
          </a:p>
          <a:p>
            <a:pPr marL="0" indent="0">
              <a:buNone/>
            </a:pPr>
            <a:r>
              <a:rPr lang="en-US" sz="1600" dirty="0"/>
              <a:t>(d) </a:t>
            </a:r>
            <a:r>
              <a:rPr lang="en-US" sz="1600" strike="sngStrike" dirty="0"/>
              <a:t>Social workers should inform clients, to the extent possible, about the disclosure of confidential information and the potential consequences, when feasible before the disclosure is made. )</a:t>
            </a:r>
            <a:r>
              <a:rPr lang="en-US" sz="1600" dirty="0"/>
              <a:t> </a:t>
            </a:r>
            <a:r>
              <a:rPr lang="en-US" sz="1600" u="sng" dirty="0"/>
              <a:t>If social workers plan to disclose confidential information, they should (when feasible and to the extent possible) inform clients about the disclosure and the potential consequences prior to disclosing the information. </a:t>
            </a:r>
            <a:r>
              <a:rPr lang="en-US" sz="1600" dirty="0"/>
              <a:t>This applies whether social workers disclose confidential information on the basis of a legal requirement or client consent.</a:t>
            </a:r>
          </a:p>
        </p:txBody>
      </p:sp>
    </p:spTree>
    <p:extLst>
      <p:ext uri="{BB962C8B-B14F-4D97-AF65-F5344CB8AC3E}">
        <p14:creationId xmlns:p14="http://schemas.microsoft.com/office/powerpoint/2010/main" val="785551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2E2284C-E5D5-4F2B-B455-42DA9F8E0590}"/>
              </a:ext>
            </a:extLst>
          </p:cNvPr>
          <p:cNvSpPr>
            <a:spLocks noGrp="1"/>
          </p:cNvSpPr>
          <p:nvPr>
            <p:ph type="title"/>
          </p:nvPr>
        </p:nvSpPr>
        <p:spPr/>
        <p:txBody>
          <a:bodyPr/>
          <a:lstStyle/>
          <a:p>
            <a:r>
              <a:rPr lang="en-US" dirty="0"/>
              <a:t>1.07 Privacy and Confidentiality (2 of 4)</a:t>
            </a:r>
          </a:p>
        </p:txBody>
      </p:sp>
      <p:sp>
        <p:nvSpPr>
          <p:cNvPr id="8" name="Content Placeholder 7">
            <a:extLst>
              <a:ext uri="{FF2B5EF4-FFF2-40B4-BE49-F238E27FC236}">
                <a16:creationId xmlns:a16="http://schemas.microsoft.com/office/drawing/2014/main" xmlns="" id="{0E42957F-6DAD-4E0C-B512-AB5FE4FF4733}"/>
              </a:ext>
            </a:extLst>
          </p:cNvPr>
          <p:cNvSpPr>
            <a:spLocks noGrp="1"/>
          </p:cNvSpPr>
          <p:nvPr>
            <p:ph idx="1"/>
          </p:nvPr>
        </p:nvSpPr>
        <p:spPr/>
        <p:txBody>
          <a:bodyPr>
            <a:noAutofit/>
          </a:bodyPr>
          <a:lstStyle/>
          <a:p>
            <a:pPr marL="0" indent="0">
              <a:buNone/>
            </a:pPr>
            <a:r>
              <a:rPr lang="en-US" sz="2400" b="1" dirty="0"/>
              <a:t>2018 - Additions</a:t>
            </a:r>
          </a:p>
          <a:p>
            <a:pPr marL="0" indent="0">
              <a:buNone/>
            </a:pPr>
            <a:r>
              <a:rPr lang="en-US" sz="1600" dirty="0"/>
              <a:t>(f) When social workers provide counseling services to families, couples, or groups, social workers should seek agreement among the parties involved concerning each individual’s right to confidentiality and obligation to preserve the confidentiality of information shared by others. </a:t>
            </a:r>
            <a:r>
              <a:rPr lang="en-US" sz="1600" u="sng" dirty="0"/>
              <a:t>This agreement should include consideration of whether confidential information may be exchanged in person or electronically, among clients or with others outside of formal counseling sessions.</a:t>
            </a:r>
            <a:r>
              <a:rPr lang="en-US" sz="1600" dirty="0"/>
              <a:t> Social workers should inform participants in family, couples, or group counseling that social workers cannot guarantee that all participants will honor such agreements.</a:t>
            </a:r>
          </a:p>
          <a:p>
            <a:pPr marL="0" indent="0">
              <a:buNone/>
            </a:pPr>
            <a:r>
              <a:rPr lang="en-US" sz="1600" dirty="0"/>
              <a:t>(</a:t>
            </a:r>
            <a:r>
              <a:rPr lang="en-US" sz="1600" dirty="0" err="1"/>
              <a:t>i</a:t>
            </a:r>
            <a:r>
              <a:rPr lang="en-US" sz="1600" dirty="0"/>
              <a:t>) Social workers should not discuss confidential information, </a:t>
            </a:r>
            <a:r>
              <a:rPr lang="en-US" sz="1600" u="sng" dirty="0"/>
              <a:t>electronically or in person</a:t>
            </a:r>
            <a:r>
              <a:rPr lang="en-US" sz="1600" dirty="0"/>
              <a:t>, in any setting unless privacy can be ensured. Social workers should not discuss confidential information in public or semipublic areas such as hallways, waiting rooms, elevators, and restaurants.</a:t>
            </a:r>
          </a:p>
        </p:txBody>
      </p:sp>
    </p:spTree>
    <p:extLst>
      <p:ext uri="{BB962C8B-B14F-4D97-AF65-F5344CB8AC3E}">
        <p14:creationId xmlns:p14="http://schemas.microsoft.com/office/powerpoint/2010/main" val="1695172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2E2284C-E5D5-4F2B-B455-42DA9F8E0590}"/>
              </a:ext>
            </a:extLst>
          </p:cNvPr>
          <p:cNvSpPr>
            <a:spLocks noGrp="1"/>
          </p:cNvSpPr>
          <p:nvPr>
            <p:ph type="title"/>
          </p:nvPr>
        </p:nvSpPr>
        <p:spPr/>
        <p:txBody>
          <a:bodyPr/>
          <a:lstStyle/>
          <a:p>
            <a:r>
              <a:rPr lang="en-US" dirty="0"/>
              <a:t>1.07 Privacy and Confidentiality (3 of 4)</a:t>
            </a:r>
          </a:p>
        </p:txBody>
      </p:sp>
      <p:sp>
        <p:nvSpPr>
          <p:cNvPr id="2" name="Text Placeholder 1">
            <a:extLst>
              <a:ext uri="{FF2B5EF4-FFF2-40B4-BE49-F238E27FC236}">
                <a16:creationId xmlns:a16="http://schemas.microsoft.com/office/drawing/2014/main" xmlns="" id="{46504D86-F122-421B-B20A-D679EB9EC0DF}"/>
              </a:ext>
            </a:extLst>
          </p:cNvPr>
          <p:cNvSpPr>
            <a:spLocks noGrp="1"/>
          </p:cNvSpPr>
          <p:nvPr>
            <p:ph type="body" idx="1"/>
          </p:nvPr>
        </p:nvSpPr>
        <p:spPr/>
        <p:txBody>
          <a:bodyPr/>
          <a:lstStyle/>
          <a:p>
            <a:r>
              <a:rPr lang="en-US" dirty="0"/>
              <a:t>1996</a:t>
            </a:r>
          </a:p>
        </p:txBody>
      </p:sp>
      <p:sp>
        <p:nvSpPr>
          <p:cNvPr id="8" name="Content Placeholder 7">
            <a:extLst>
              <a:ext uri="{FF2B5EF4-FFF2-40B4-BE49-F238E27FC236}">
                <a16:creationId xmlns:a16="http://schemas.microsoft.com/office/drawing/2014/main" xmlns="" id="{0E42957F-6DAD-4E0C-B512-AB5FE4FF4733}"/>
              </a:ext>
            </a:extLst>
          </p:cNvPr>
          <p:cNvSpPr>
            <a:spLocks noGrp="1"/>
          </p:cNvSpPr>
          <p:nvPr>
            <p:ph sz="half" idx="2"/>
          </p:nvPr>
        </p:nvSpPr>
        <p:spPr/>
        <p:txBody>
          <a:bodyPr>
            <a:noAutofit/>
          </a:bodyPr>
          <a:lstStyle/>
          <a:p>
            <a:pPr marL="0" indent="0">
              <a:buNone/>
            </a:pPr>
            <a:r>
              <a:rPr lang="en-US" sz="1600" dirty="0"/>
              <a:t>(m) Social workers should take precautions to ensure and maintain the confidentiality of information transmitted to other parties through the use of computers, electronic mail, facsimile machines, telephones and telephone answering machines, and other electronic or computer technology. Disclosure of identifying information should be avoided whenever possible.</a:t>
            </a:r>
          </a:p>
        </p:txBody>
      </p:sp>
      <p:sp>
        <p:nvSpPr>
          <p:cNvPr id="3" name="Text Placeholder 2">
            <a:extLst>
              <a:ext uri="{FF2B5EF4-FFF2-40B4-BE49-F238E27FC236}">
                <a16:creationId xmlns:a16="http://schemas.microsoft.com/office/drawing/2014/main" xmlns="" id="{067CADEE-9644-430F-A9F3-6D4884B72187}"/>
              </a:ext>
            </a:extLst>
          </p:cNvPr>
          <p:cNvSpPr>
            <a:spLocks noGrp="1"/>
          </p:cNvSpPr>
          <p:nvPr>
            <p:ph type="body" sz="quarter" idx="3"/>
          </p:nvPr>
        </p:nvSpPr>
        <p:spPr/>
        <p:txBody>
          <a:bodyPr/>
          <a:lstStyle/>
          <a:p>
            <a:r>
              <a:rPr lang="en-US" dirty="0"/>
              <a:t>2018</a:t>
            </a:r>
          </a:p>
        </p:txBody>
      </p:sp>
      <p:sp>
        <p:nvSpPr>
          <p:cNvPr id="5" name="Content Placeholder 4">
            <a:extLst>
              <a:ext uri="{FF2B5EF4-FFF2-40B4-BE49-F238E27FC236}">
                <a16:creationId xmlns:a16="http://schemas.microsoft.com/office/drawing/2014/main" xmlns="" id="{95C1D563-EF61-4F06-B6A9-031E8EF8422F}"/>
              </a:ext>
            </a:extLst>
          </p:cNvPr>
          <p:cNvSpPr>
            <a:spLocks noGrp="1"/>
          </p:cNvSpPr>
          <p:nvPr>
            <p:ph sz="quarter" idx="4"/>
          </p:nvPr>
        </p:nvSpPr>
        <p:spPr/>
        <p:txBody>
          <a:bodyPr>
            <a:normAutofit/>
          </a:bodyPr>
          <a:lstStyle/>
          <a:p>
            <a:pPr marL="0" indent="0">
              <a:buNone/>
            </a:pPr>
            <a:r>
              <a:rPr lang="en-US" sz="1600" dirty="0"/>
              <a:t>(m) Social workers should take reasonable steps to protect the confidentiality of electronic communications, including information provided to clients or third parties. Social workers should use applicable safeguards (such as encryption, firewalls, and passwords) when using electronic communications such as e-mail, online posts, online chat sessions, mobile communication, and text messages.</a:t>
            </a:r>
          </a:p>
        </p:txBody>
      </p:sp>
    </p:spTree>
    <p:extLst>
      <p:ext uri="{BB962C8B-B14F-4D97-AF65-F5344CB8AC3E}">
        <p14:creationId xmlns:p14="http://schemas.microsoft.com/office/powerpoint/2010/main" val="3333512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2E2284C-E5D5-4F2B-B455-42DA9F8E0590}"/>
              </a:ext>
            </a:extLst>
          </p:cNvPr>
          <p:cNvSpPr>
            <a:spLocks noGrp="1"/>
          </p:cNvSpPr>
          <p:nvPr>
            <p:ph type="title"/>
          </p:nvPr>
        </p:nvSpPr>
        <p:spPr/>
        <p:txBody>
          <a:bodyPr/>
          <a:lstStyle/>
          <a:p>
            <a:r>
              <a:rPr lang="en-US" dirty="0"/>
              <a:t>1.07 Privacy and Confidentiality (4 of 4)</a:t>
            </a:r>
          </a:p>
        </p:txBody>
      </p:sp>
      <p:sp>
        <p:nvSpPr>
          <p:cNvPr id="8" name="Content Placeholder 7">
            <a:extLst>
              <a:ext uri="{FF2B5EF4-FFF2-40B4-BE49-F238E27FC236}">
                <a16:creationId xmlns:a16="http://schemas.microsoft.com/office/drawing/2014/main" xmlns="" id="{0E42957F-6DAD-4E0C-B512-AB5FE4FF4733}"/>
              </a:ext>
            </a:extLst>
          </p:cNvPr>
          <p:cNvSpPr>
            <a:spLocks noGrp="1"/>
          </p:cNvSpPr>
          <p:nvPr>
            <p:ph idx="1"/>
          </p:nvPr>
        </p:nvSpPr>
        <p:spPr/>
        <p:txBody>
          <a:bodyPr>
            <a:noAutofit/>
          </a:bodyPr>
          <a:lstStyle/>
          <a:p>
            <a:pPr marL="0" indent="0">
              <a:buNone/>
            </a:pPr>
            <a:r>
              <a:rPr lang="en-US" sz="2400" b="1" dirty="0"/>
              <a:t>2018 – Additions</a:t>
            </a:r>
          </a:p>
          <a:p>
            <a:pPr marL="0" indent="0">
              <a:buNone/>
            </a:pPr>
            <a:r>
              <a:rPr lang="en-US" sz="1600" dirty="0"/>
              <a:t>(n) Social workers should develop and disclose policies and procedures for notifying clients of any breach of confidential information in a timely manner.</a:t>
            </a:r>
          </a:p>
          <a:p>
            <a:pPr marL="0" indent="0">
              <a:buNone/>
            </a:pPr>
            <a:r>
              <a:rPr lang="en-US" sz="1600" dirty="0"/>
              <a:t>(o) In the event of unauthorized access to client records or information, including any unauthorized access to the social worker’s electronic communication or storage systems, social workers should inform clients of such disclosures, consistent with applicable laws and professional standards.</a:t>
            </a:r>
          </a:p>
          <a:p>
            <a:pPr marL="0" indent="0">
              <a:buNone/>
            </a:pPr>
            <a:r>
              <a:rPr lang="en-US" sz="1600" dirty="0"/>
              <a:t>(p) Social workers should develop and inform clients about their policies, consistent with prevailing social work ethical standards, on the use of electronic technology, including Internet-based search engines, to gather information about clients.</a:t>
            </a:r>
          </a:p>
          <a:p>
            <a:pPr marL="0" indent="0">
              <a:buNone/>
            </a:pPr>
            <a:r>
              <a:rPr lang="en-US" sz="1600" dirty="0"/>
              <a:t>(q) Social workers should avoid searching or gathering client information electronically unless there are compelling professional reasons, and when appropriate, with the client’s informed consent.</a:t>
            </a:r>
          </a:p>
          <a:p>
            <a:pPr marL="0" indent="0">
              <a:buNone/>
            </a:pPr>
            <a:r>
              <a:rPr lang="en-US" sz="1600" dirty="0"/>
              <a:t>(r) Social workers should avoid posting any identifying or confidential information about clients on professional Web sites or other forms of social media.</a:t>
            </a:r>
          </a:p>
        </p:txBody>
      </p:sp>
    </p:spTree>
    <p:extLst>
      <p:ext uri="{BB962C8B-B14F-4D97-AF65-F5344CB8AC3E}">
        <p14:creationId xmlns:p14="http://schemas.microsoft.com/office/powerpoint/2010/main" val="4170638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2E2284C-E5D5-4F2B-B455-42DA9F8E0590}"/>
              </a:ext>
            </a:extLst>
          </p:cNvPr>
          <p:cNvSpPr>
            <a:spLocks noGrp="1"/>
          </p:cNvSpPr>
          <p:nvPr>
            <p:ph type="title"/>
          </p:nvPr>
        </p:nvSpPr>
        <p:spPr/>
        <p:txBody>
          <a:bodyPr/>
          <a:lstStyle/>
          <a:p>
            <a:r>
              <a:rPr lang="en-US" dirty="0"/>
              <a:t>1.08 Access to Records</a:t>
            </a:r>
          </a:p>
        </p:txBody>
      </p:sp>
      <p:sp>
        <p:nvSpPr>
          <p:cNvPr id="8" name="Content Placeholder 7">
            <a:extLst>
              <a:ext uri="{FF2B5EF4-FFF2-40B4-BE49-F238E27FC236}">
                <a16:creationId xmlns:a16="http://schemas.microsoft.com/office/drawing/2014/main" xmlns="" id="{0E42957F-6DAD-4E0C-B512-AB5FE4FF4733}"/>
              </a:ext>
            </a:extLst>
          </p:cNvPr>
          <p:cNvSpPr>
            <a:spLocks noGrp="1"/>
          </p:cNvSpPr>
          <p:nvPr>
            <p:ph idx="1"/>
          </p:nvPr>
        </p:nvSpPr>
        <p:spPr/>
        <p:txBody>
          <a:bodyPr>
            <a:noAutofit/>
          </a:bodyPr>
          <a:lstStyle/>
          <a:p>
            <a:pPr marL="0" indent="0">
              <a:buNone/>
            </a:pPr>
            <a:r>
              <a:rPr lang="en-US" sz="2400" b="1" dirty="0"/>
              <a:t>2018 – Additions</a:t>
            </a:r>
          </a:p>
          <a:p>
            <a:pPr marL="0" indent="0">
              <a:buNone/>
            </a:pPr>
            <a:r>
              <a:rPr lang="en-US" sz="1600" dirty="0"/>
              <a:t>(b) Social workers should develop and inform clients about their policies, consistent with prevailing social work ethical standards, on the use of technology to provide clients with access to their records.</a:t>
            </a:r>
          </a:p>
        </p:txBody>
      </p:sp>
    </p:spTree>
    <p:extLst>
      <p:ext uri="{BB962C8B-B14F-4D97-AF65-F5344CB8AC3E}">
        <p14:creationId xmlns:p14="http://schemas.microsoft.com/office/powerpoint/2010/main" val="4033350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2E2284C-E5D5-4F2B-B455-42DA9F8E0590}"/>
              </a:ext>
            </a:extLst>
          </p:cNvPr>
          <p:cNvSpPr>
            <a:spLocks noGrp="1"/>
          </p:cNvSpPr>
          <p:nvPr>
            <p:ph type="title"/>
          </p:nvPr>
        </p:nvSpPr>
        <p:spPr/>
        <p:txBody>
          <a:bodyPr/>
          <a:lstStyle/>
          <a:p>
            <a:r>
              <a:rPr lang="en-US" dirty="0"/>
              <a:t>1.09 Sexual Relationships</a:t>
            </a:r>
          </a:p>
        </p:txBody>
      </p:sp>
      <p:sp>
        <p:nvSpPr>
          <p:cNvPr id="8" name="Content Placeholder 7">
            <a:extLst>
              <a:ext uri="{FF2B5EF4-FFF2-40B4-BE49-F238E27FC236}">
                <a16:creationId xmlns:a16="http://schemas.microsoft.com/office/drawing/2014/main" xmlns="" id="{0E42957F-6DAD-4E0C-B512-AB5FE4FF4733}"/>
              </a:ext>
            </a:extLst>
          </p:cNvPr>
          <p:cNvSpPr>
            <a:spLocks noGrp="1"/>
          </p:cNvSpPr>
          <p:nvPr>
            <p:ph idx="1"/>
          </p:nvPr>
        </p:nvSpPr>
        <p:spPr/>
        <p:txBody>
          <a:bodyPr>
            <a:noAutofit/>
          </a:bodyPr>
          <a:lstStyle/>
          <a:p>
            <a:pPr marL="0" indent="0">
              <a:buNone/>
            </a:pPr>
            <a:r>
              <a:rPr lang="en-US" sz="2400" b="1" dirty="0"/>
              <a:t>2018 – Additions</a:t>
            </a:r>
          </a:p>
          <a:p>
            <a:pPr marL="0" indent="0">
              <a:buNone/>
            </a:pPr>
            <a:r>
              <a:rPr lang="en-US" sz="1600" dirty="0"/>
              <a:t>(a) Social workers should under no circumstances engage in sexual activities, </a:t>
            </a:r>
            <a:r>
              <a:rPr lang="en-US" sz="1600" u="sng" dirty="0"/>
              <a:t>inappropriate sexual communications through the use of technology or in person</a:t>
            </a:r>
            <a:r>
              <a:rPr lang="en-US" sz="1600" dirty="0"/>
              <a:t>, or sexual contact with current clients, whether such contact is consensual or forced.</a:t>
            </a:r>
          </a:p>
        </p:txBody>
      </p:sp>
    </p:spTree>
    <p:extLst>
      <p:ext uri="{BB962C8B-B14F-4D97-AF65-F5344CB8AC3E}">
        <p14:creationId xmlns:p14="http://schemas.microsoft.com/office/powerpoint/2010/main" val="3608906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2E2284C-E5D5-4F2B-B455-42DA9F8E0590}"/>
              </a:ext>
            </a:extLst>
          </p:cNvPr>
          <p:cNvSpPr>
            <a:spLocks noGrp="1"/>
          </p:cNvSpPr>
          <p:nvPr>
            <p:ph type="title"/>
          </p:nvPr>
        </p:nvSpPr>
        <p:spPr/>
        <p:txBody>
          <a:bodyPr/>
          <a:lstStyle/>
          <a:p>
            <a:r>
              <a:rPr lang="en-US" dirty="0"/>
              <a:t>1.11 Sexual Harassment</a:t>
            </a:r>
          </a:p>
        </p:txBody>
      </p:sp>
      <p:sp>
        <p:nvSpPr>
          <p:cNvPr id="8" name="Content Placeholder 7">
            <a:extLst>
              <a:ext uri="{FF2B5EF4-FFF2-40B4-BE49-F238E27FC236}">
                <a16:creationId xmlns:a16="http://schemas.microsoft.com/office/drawing/2014/main" xmlns="" id="{0E42957F-6DAD-4E0C-B512-AB5FE4FF4733}"/>
              </a:ext>
            </a:extLst>
          </p:cNvPr>
          <p:cNvSpPr>
            <a:spLocks noGrp="1"/>
          </p:cNvSpPr>
          <p:nvPr>
            <p:ph idx="1"/>
          </p:nvPr>
        </p:nvSpPr>
        <p:spPr/>
        <p:txBody>
          <a:bodyPr>
            <a:noAutofit/>
          </a:bodyPr>
          <a:lstStyle/>
          <a:p>
            <a:pPr marL="0" indent="0">
              <a:buNone/>
            </a:pPr>
            <a:r>
              <a:rPr lang="en-US" sz="2400" b="1" dirty="0"/>
              <a:t>2018 – Additions</a:t>
            </a:r>
          </a:p>
          <a:p>
            <a:pPr marL="0" indent="0">
              <a:buNone/>
            </a:pPr>
            <a:r>
              <a:rPr lang="en-US" sz="1600" b="0" i="0" u="none" strike="noStrike" baseline="0" dirty="0"/>
              <a:t>Social workers should not sexually harass clients. Sexual harassment includes sexual advances; sexual solicitation; requests for sexual favors; and other verbal, </a:t>
            </a:r>
            <a:r>
              <a:rPr lang="en-US" sz="1600" b="0" i="0" u="sng" strike="noStrike" baseline="0" dirty="0"/>
              <a:t>written, electronic</a:t>
            </a:r>
            <a:r>
              <a:rPr lang="en-US" sz="1600" b="0" i="0" u="none" strike="noStrike" baseline="0" dirty="0"/>
              <a:t>, or physical contact of a sexual nature.</a:t>
            </a:r>
            <a:endParaRPr lang="en-US" sz="1600" dirty="0"/>
          </a:p>
        </p:txBody>
      </p:sp>
    </p:spTree>
    <p:extLst>
      <p:ext uri="{BB962C8B-B14F-4D97-AF65-F5344CB8AC3E}">
        <p14:creationId xmlns:p14="http://schemas.microsoft.com/office/powerpoint/2010/main" val="1710005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DA5E42-95B7-4440-980D-9F5380A6316F}"/>
              </a:ext>
            </a:extLst>
          </p:cNvPr>
          <p:cNvSpPr>
            <a:spLocks noGrp="1"/>
          </p:cNvSpPr>
          <p:nvPr>
            <p:ph type="title"/>
          </p:nvPr>
        </p:nvSpPr>
        <p:spPr>
          <a:xfrm>
            <a:off x="1024128" y="471509"/>
            <a:ext cx="4659980" cy="1737360"/>
          </a:xfrm>
        </p:spPr>
        <p:txBody>
          <a:bodyPr/>
          <a:lstStyle/>
          <a:p>
            <a:r>
              <a:rPr lang="en-US" dirty="0"/>
              <a:t>WSSCSW Ethics Committee </a:t>
            </a:r>
            <a:br>
              <a:rPr lang="en-US" dirty="0"/>
            </a:br>
            <a:r>
              <a:rPr lang="en-US" dirty="0"/>
              <a:t>(2018-2020)</a:t>
            </a:r>
          </a:p>
        </p:txBody>
      </p:sp>
      <p:pic>
        <p:nvPicPr>
          <p:cNvPr id="6" name="Content Placeholder 5" descr="A person smiling for the camera&#10;&#10;Description generated with very high confidence">
            <a:extLst>
              <a:ext uri="{FF2B5EF4-FFF2-40B4-BE49-F238E27FC236}">
                <a16:creationId xmlns:a16="http://schemas.microsoft.com/office/drawing/2014/main" xmlns="" id="{C32BC387-E78C-4F01-A51E-D1BE7EAB189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0" y="3558745"/>
            <a:ext cx="1641504" cy="2461053"/>
          </a:xfrm>
        </p:spPr>
      </p:pic>
      <p:sp>
        <p:nvSpPr>
          <p:cNvPr id="4" name="Text Placeholder 3">
            <a:extLst>
              <a:ext uri="{FF2B5EF4-FFF2-40B4-BE49-F238E27FC236}">
                <a16:creationId xmlns:a16="http://schemas.microsoft.com/office/drawing/2014/main" xmlns="" id="{78582FE7-1504-4009-9CF3-DB2F31D6DC1B}"/>
              </a:ext>
            </a:extLst>
          </p:cNvPr>
          <p:cNvSpPr>
            <a:spLocks noGrp="1"/>
          </p:cNvSpPr>
          <p:nvPr>
            <p:ph type="body" sz="half" idx="2"/>
          </p:nvPr>
        </p:nvSpPr>
        <p:spPr>
          <a:xfrm>
            <a:off x="980878" y="2208869"/>
            <a:ext cx="4659979" cy="3810929"/>
          </a:xfrm>
          <a:ln w="15875">
            <a:solidFill>
              <a:schemeClr val="accent1"/>
            </a:solidFill>
          </a:ln>
        </p:spPr>
        <p:txBody>
          <a:bodyPr anchor="ctr">
            <a:normAutofit/>
          </a:bodyPr>
          <a:lstStyle/>
          <a:p>
            <a:pPr algn="just"/>
            <a:r>
              <a:rPr lang="en-US" sz="2400" dirty="0"/>
              <a:t>Providing consultation as needed to members regarding ethical issues and dilemmas.</a:t>
            </a:r>
          </a:p>
        </p:txBody>
      </p:sp>
      <p:pic>
        <p:nvPicPr>
          <p:cNvPr id="7" name="Picture 6">
            <a:extLst>
              <a:ext uri="{FF2B5EF4-FFF2-40B4-BE49-F238E27FC236}">
                <a16:creationId xmlns:a16="http://schemas.microsoft.com/office/drawing/2014/main" xmlns="" id="{853784A8-427A-4E28-8B48-3B887D31350F}"/>
              </a:ext>
            </a:extLst>
          </p:cNvPr>
          <p:cNvPicPr>
            <a:picLocks noChangeAspect="1"/>
          </p:cNvPicPr>
          <p:nvPr/>
        </p:nvPicPr>
        <p:blipFill>
          <a:blip r:embed="rId3"/>
          <a:stretch>
            <a:fillRect/>
          </a:stretch>
        </p:blipFill>
        <p:spPr>
          <a:xfrm>
            <a:off x="6096000" y="917452"/>
            <a:ext cx="1641668" cy="2461053"/>
          </a:xfrm>
          <a:prstGeom prst="rect">
            <a:avLst/>
          </a:prstGeom>
        </p:spPr>
      </p:pic>
      <p:sp>
        <p:nvSpPr>
          <p:cNvPr id="8" name="TextBox 7">
            <a:extLst>
              <a:ext uri="{FF2B5EF4-FFF2-40B4-BE49-F238E27FC236}">
                <a16:creationId xmlns:a16="http://schemas.microsoft.com/office/drawing/2014/main" xmlns="" id="{4A982090-3666-4BD8-8182-503869B342D7}"/>
              </a:ext>
            </a:extLst>
          </p:cNvPr>
          <p:cNvSpPr txBox="1"/>
          <p:nvPr/>
        </p:nvSpPr>
        <p:spPr>
          <a:xfrm>
            <a:off x="7883610" y="917452"/>
            <a:ext cx="3225112" cy="707886"/>
          </a:xfrm>
          <a:prstGeom prst="rect">
            <a:avLst/>
          </a:prstGeom>
          <a:noFill/>
        </p:spPr>
        <p:txBody>
          <a:bodyPr wrap="square" rtlCol="0">
            <a:spAutoFit/>
          </a:bodyPr>
          <a:lstStyle/>
          <a:p>
            <a:r>
              <a:rPr lang="en-US" sz="2000" dirty="0"/>
              <a:t>Ross Artwohl, LICSW</a:t>
            </a:r>
          </a:p>
          <a:p>
            <a:r>
              <a:rPr lang="en-US" sz="2000" dirty="0"/>
              <a:t>Chair</a:t>
            </a:r>
          </a:p>
        </p:txBody>
      </p:sp>
      <p:sp>
        <p:nvSpPr>
          <p:cNvPr id="9" name="TextBox 8">
            <a:extLst>
              <a:ext uri="{FF2B5EF4-FFF2-40B4-BE49-F238E27FC236}">
                <a16:creationId xmlns:a16="http://schemas.microsoft.com/office/drawing/2014/main" xmlns="" id="{1F60BC11-CF47-45A3-B531-0155866E237C}"/>
              </a:ext>
            </a:extLst>
          </p:cNvPr>
          <p:cNvSpPr txBox="1"/>
          <p:nvPr/>
        </p:nvSpPr>
        <p:spPr>
          <a:xfrm>
            <a:off x="7883610" y="3558745"/>
            <a:ext cx="3225113" cy="707886"/>
          </a:xfrm>
          <a:prstGeom prst="rect">
            <a:avLst/>
          </a:prstGeom>
          <a:noFill/>
        </p:spPr>
        <p:txBody>
          <a:bodyPr wrap="square" rtlCol="0">
            <a:spAutoFit/>
          </a:bodyPr>
          <a:lstStyle/>
          <a:p>
            <a:r>
              <a:rPr lang="en-US" sz="2000" dirty="0"/>
              <a:t>Nidhi Berry, MSW Candidate</a:t>
            </a:r>
          </a:p>
          <a:p>
            <a:r>
              <a:rPr lang="en-US" sz="2000" dirty="0"/>
              <a:t>Member</a:t>
            </a:r>
          </a:p>
        </p:txBody>
      </p:sp>
    </p:spTree>
    <p:extLst>
      <p:ext uri="{BB962C8B-B14F-4D97-AF65-F5344CB8AC3E}">
        <p14:creationId xmlns:p14="http://schemas.microsoft.com/office/powerpoint/2010/main" val="376597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2E2284C-E5D5-4F2B-B455-42DA9F8E0590}"/>
              </a:ext>
            </a:extLst>
          </p:cNvPr>
          <p:cNvSpPr>
            <a:spLocks noGrp="1"/>
          </p:cNvSpPr>
          <p:nvPr>
            <p:ph type="title"/>
          </p:nvPr>
        </p:nvSpPr>
        <p:spPr/>
        <p:txBody>
          <a:bodyPr/>
          <a:lstStyle/>
          <a:p>
            <a:r>
              <a:rPr lang="en-US" dirty="0"/>
              <a:t>1.15 Interruption of Services</a:t>
            </a:r>
          </a:p>
        </p:txBody>
      </p:sp>
      <p:sp>
        <p:nvSpPr>
          <p:cNvPr id="8" name="Content Placeholder 7">
            <a:extLst>
              <a:ext uri="{FF2B5EF4-FFF2-40B4-BE49-F238E27FC236}">
                <a16:creationId xmlns:a16="http://schemas.microsoft.com/office/drawing/2014/main" xmlns="" id="{0E42957F-6DAD-4E0C-B512-AB5FE4FF4733}"/>
              </a:ext>
            </a:extLst>
          </p:cNvPr>
          <p:cNvSpPr>
            <a:spLocks noGrp="1"/>
          </p:cNvSpPr>
          <p:nvPr>
            <p:ph idx="1"/>
          </p:nvPr>
        </p:nvSpPr>
        <p:spPr/>
        <p:txBody>
          <a:bodyPr>
            <a:noAutofit/>
          </a:bodyPr>
          <a:lstStyle/>
          <a:p>
            <a:pPr marL="0" indent="0">
              <a:buNone/>
            </a:pPr>
            <a:r>
              <a:rPr lang="en-US" sz="2400" b="1" dirty="0"/>
              <a:t>2018 – Additions</a:t>
            </a:r>
          </a:p>
          <a:p>
            <a:pPr marL="0" indent="0">
              <a:buNone/>
            </a:pPr>
            <a:r>
              <a:rPr lang="en-US" sz="1600" b="0" i="0" u="none" strike="noStrike" baseline="0" dirty="0"/>
              <a:t>Social workers should make reasonable efforts to ensure continuity of services in the event that services are interrupted by factors such as unavailability, </a:t>
            </a:r>
            <a:r>
              <a:rPr lang="en-US" sz="1600" b="0" i="0" u="sng" strike="noStrike" baseline="0" dirty="0"/>
              <a:t>disruptions in electronic communication</a:t>
            </a:r>
            <a:r>
              <a:rPr lang="en-US" sz="1600" b="0" i="0" u="none" strike="noStrike" baseline="0" dirty="0"/>
              <a:t>, relocation, illness, mental or physical ability, or death.</a:t>
            </a:r>
            <a:endParaRPr lang="en-US" sz="1600" dirty="0"/>
          </a:p>
        </p:txBody>
      </p:sp>
    </p:spTree>
    <p:extLst>
      <p:ext uri="{BB962C8B-B14F-4D97-AF65-F5344CB8AC3E}">
        <p14:creationId xmlns:p14="http://schemas.microsoft.com/office/powerpoint/2010/main" val="3691552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2E2284C-E5D5-4F2B-B455-42DA9F8E0590}"/>
              </a:ext>
            </a:extLst>
          </p:cNvPr>
          <p:cNvSpPr>
            <a:spLocks noGrp="1"/>
          </p:cNvSpPr>
          <p:nvPr>
            <p:ph type="title"/>
          </p:nvPr>
        </p:nvSpPr>
        <p:spPr/>
        <p:txBody>
          <a:bodyPr/>
          <a:lstStyle/>
          <a:p>
            <a:r>
              <a:rPr lang="en-US" strike="sngStrike" dirty="0"/>
              <a:t>2.06</a:t>
            </a:r>
            <a:r>
              <a:rPr lang="en-US" dirty="0"/>
              <a:t> </a:t>
            </a:r>
            <a:r>
              <a:rPr lang="en-US" u="sng" dirty="0"/>
              <a:t>1.16</a:t>
            </a:r>
            <a:r>
              <a:rPr lang="en-US" dirty="0"/>
              <a:t> Referral for Services</a:t>
            </a:r>
          </a:p>
        </p:txBody>
      </p:sp>
      <p:sp>
        <p:nvSpPr>
          <p:cNvPr id="8" name="Content Placeholder 7">
            <a:extLst>
              <a:ext uri="{FF2B5EF4-FFF2-40B4-BE49-F238E27FC236}">
                <a16:creationId xmlns:a16="http://schemas.microsoft.com/office/drawing/2014/main" xmlns="" id="{0E42957F-6DAD-4E0C-B512-AB5FE4FF4733}"/>
              </a:ext>
            </a:extLst>
          </p:cNvPr>
          <p:cNvSpPr>
            <a:spLocks noGrp="1"/>
          </p:cNvSpPr>
          <p:nvPr>
            <p:ph idx="1"/>
          </p:nvPr>
        </p:nvSpPr>
        <p:spPr/>
        <p:txBody>
          <a:bodyPr>
            <a:noAutofit/>
          </a:bodyPr>
          <a:lstStyle/>
          <a:p>
            <a:pPr marL="0" indent="0">
              <a:buNone/>
            </a:pPr>
            <a:r>
              <a:rPr lang="en-US" sz="2400" b="1" dirty="0"/>
              <a:t>2018 </a:t>
            </a:r>
            <a:r>
              <a:rPr lang="en-US" sz="2400" dirty="0"/>
              <a:t>– No revision in the text.  Change reflects recategorization of this subsection from:</a:t>
            </a:r>
          </a:p>
          <a:p>
            <a:pPr marL="0" indent="0">
              <a:buNone/>
            </a:pPr>
            <a:endParaRPr lang="en-US" sz="2400" dirty="0"/>
          </a:p>
          <a:p>
            <a:pPr marL="0" indent="0">
              <a:buNone/>
            </a:pPr>
            <a:r>
              <a:rPr lang="en-US" sz="2400" i="1" dirty="0"/>
              <a:t>2. Social Workers’ Ethical Responsibility </a:t>
            </a:r>
            <a:r>
              <a:rPr lang="en-US" sz="2400" i="1"/>
              <a:t>to Colleagues</a:t>
            </a:r>
          </a:p>
          <a:p>
            <a:pPr marL="0" indent="0">
              <a:buNone/>
            </a:pPr>
            <a:r>
              <a:rPr lang="en-US" sz="2400" b="1"/>
              <a:t>to</a:t>
            </a:r>
            <a:r>
              <a:rPr lang="en-US" sz="2400" b="1" dirty="0"/>
              <a:t>:</a:t>
            </a:r>
          </a:p>
          <a:p>
            <a:pPr marL="0" lvl="0" indent="0">
              <a:buNone/>
            </a:pPr>
            <a:r>
              <a:rPr lang="en-US" sz="2400" i="1" dirty="0"/>
              <a:t>1. Social Workers’ Ethical Responsibility to Clients</a:t>
            </a:r>
            <a:endParaRPr lang="en-US" sz="2400" b="1" dirty="0"/>
          </a:p>
        </p:txBody>
      </p:sp>
    </p:spTree>
    <p:extLst>
      <p:ext uri="{BB962C8B-B14F-4D97-AF65-F5344CB8AC3E}">
        <p14:creationId xmlns:p14="http://schemas.microsoft.com/office/powerpoint/2010/main" val="889520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70EE479-989F-4513-8DC7-FF0B54791B93}"/>
              </a:ext>
            </a:extLst>
          </p:cNvPr>
          <p:cNvSpPr>
            <a:spLocks noGrp="1"/>
          </p:cNvSpPr>
          <p:nvPr>
            <p:ph type="title"/>
          </p:nvPr>
        </p:nvSpPr>
        <p:spPr/>
        <p:txBody>
          <a:bodyPr/>
          <a:lstStyle/>
          <a:p>
            <a:r>
              <a:rPr lang="en-US" i="1" dirty="0"/>
              <a:t>2. Social Workers’ Ethical Responsibility to Colleagues</a:t>
            </a:r>
          </a:p>
        </p:txBody>
      </p:sp>
      <p:pic>
        <p:nvPicPr>
          <p:cNvPr id="6" name="Picture 5" descr="A close up of a logo&#10;&#10;Description generated with very high confidence">
            <a:extLst>
              <a:ext uri="{FF2B5EF4-FFF2-40B4-BE49-F238E27FC236}">
                <a16:creationId xmlns:a16="http://schemas.microsoft.com/office/drawing/2014/main" xmlns="" id="{1773B038-27C1-4698-BFB1-702692B977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6300" y="5024907"/>
            <a:ext cx="3429000" cy="1333500"/>
          </a:xfrm>
          <a:prstGeom prst="rect">
            <a:avLst/>
          </a:prstGeom>
        </p:spPr>
      </p:pic>
    </p:spTree>
    <p:extLst>
      <p:ext uri="{BB962C8B-B14F-4D97-AF65-F5344CB8AC3E}">
        <p14:creationId xmlns:p14="http://schemas.microsoft.com/office/powerpoint/2010/main" val="2508102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2E2284C-E5D5-4F2B-B455-42DA9F8E0590}"/>
              </a:ext>
            </a:extLst>
          </p:cNvPr>
          <p:cNvSpPr>
            <a:spLocks noGrp="1"/>
          </p:cNvSpPr>
          <p:nvPr>
            <p:ph type="title"/>
          </p:nvPr>
        </p:nvSpPr>
        <p:spPr/>
        <p:txBody>
          <a:bodyPr/>
          <a:lstStyle/>
          <a:p>
            <a:r>
              <a:rPr lang="en-US" dirty="0"/>
              <a:t>2.01 Respect</a:t>
            </a:r>
          </a:p>
        </p:txBody>
      </p:sp>
      <p:sp>
        <p:nvSpPr>
          <p:cNvPr id="8" name="Content Placeholder 7">
            <a:extLst>
              <a:ext uri="{FF2B5EF4-FFF2-40B4-BE49-F238E27FC236}">
                <a16:creationId xmlns:a16="http://schemas.microsoft.com/office/drawing/2014/main" xmlns="" id="{0E42957F-6DAD-4E0C-B512-AB5FE4FF4733}"/>
              </a:ext>
            </a:extLst>
          </p:cNvPr>
          <p:cNvSpPr>
            <a:spLocks noGrp="1"/>
          </p:cNvSpPr>
          <p:nvPr>
            <p:ph idx="1"/>
          </p:nvPr>
        </p:nvSpPr>
        <p:spPr/>
        <p:txBody>
          <a:bodyPr>
            <a:noAutofit/>
          </a:bodyPr>
          <a:lstStyle/>
          <a:p>
            <a:pPr marL="0" indent="0">
              <a:lnSpc>
                <a:spcPct val="100000"/>
              </a:lnSpc>
              <a:buNone/>
            </a:pPr>
            <a:r>
              <a:rPr lang="en-US" sz="2400" b="1" dirty="0"/>
              <a:t>2018 – Additions</a:t>
            </a:r>
          </a:p>
          <a:p>
            <a:pPr marL="0" indent="0">
              <a:lnSpc>
                <a:spcPct val="100000"/>
              </a:lnSpc>
              <a:buNone/>
            </a:pPr>
            <a:r>
              <a:rPr lang="en-US" sz="2400" dirty="0"/>
              <a:t>(b) Social workers should avoid unwarranted negative criticism of colleagues in </a:t>
            </a:r>
            <a:r>
              <a:rPr lang="en-US" sz="2400" u="sng" dirty="0"/>
              <a:t>verbal, written, and electronic</a:t>
            </a:r>
            <a:r>
              <a:rPr lang="en-US" sz="2400" dirty="0"/>
              <a:t> communications with clients or with other professionals. Unwarranted negative criticism may include demeaning comments that refer to colleagues’ level of competence or to individuals’ attributes such as race, ethnicity, national origin, color, sex, sexual orientation, </a:t>
            </a:r>
            <a:r>
              <a:rPr lang="en-US" sz="2400" u="sng" dirty="0"/>
              <a:t>gender identity or expression</a:t>
            </a:r>
            <a:r>
              <a:rPr lang="en-US" sz="2400" dirty="0"/>
              <a:t>, age, marital status, political belief, religion, immigration status, and mental or physical ability.</a:t>
            </a:r>
          </a:p>
        </p:txBody>
      </p:sp>
    </p:spTree>
    <p:extLst>
      <p:ext uri="{BB962C8B-B14F-4D97-AF65-F5344CB8AC3E}">
        <p14:creationId xmlns:p14="http://schemas.microsoft.com/office/powerpoint/2010/main" val="2065560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2E2284C-E5D5-4F2B-B455-42DA9F8E0590}"/>
              </a:ext>
            </a:extLst>
          </p:cNvPr>
          <p:cNvSpPr>
            <a:spLocks noGrp="1"/>
          </p:cNvSpPr>
          <p:nvPr>
            <p:ph type="title"/>
          </p:nvPr>
        </p:nvSpPr>
        <p:spPr/>
        <p:txBody>
          <a:bodyPr/>
          <a:lstStyle/>
          <a:p>
            <a:r>
              <a:rPr lang="en-US" strike="sngStrike" dirty="0"/>
              <a:t>2.07</a:t>
            </a:r>
            <a:r>
              <a:rPr lang="en-US" dirty="0"/>
              <a:t> </a:t>
            </a:r>
            <a:r>
              <a:rPr lang="en-US" u="sng" dirty="0"/>
              <a:t>2.06</a:t>
            </a:r>
            <a:r>
              <a:rPr lang="en-US" dirty="0"/>
              <a:t> Sexual Relationships</a:t>
            </a:r>
          </a:p>
        </p:txBody>
      </p:sp>
      <p:sp>
        <p:nvSpPr>
          <p:cNvPr id="8" name="Content Placeholder 7">
            <a:extLst>
              <a:ext uri="{FF2B5EF4-FFF2-40B4-BE49-F238E27FC236}">
                <a16:creationId xmlns:a16="http://schemas.microsoft.com/office/drawing/2014/main" xmlns="" id="{0E42957F-6DAD-4E0C-B512-AB5FE4FF4733}"/>
              </a:ext>
            </a:extLst>
          </p:cNvPr>
          <p:cNvSpPr>
            <a:spLocks noGrp="1"/>
          </p:cNvSpPr>
          <p:nvPr>
            <p:ph idx="1"/>
          </p:nvPr>
        </p:nvSpPr>
        <p:spPr/>
        <p:txBody>
          <a:bodyPr>
            <a:noAutofit/>
          </a:bodyPr>
          <a:lstStyle/>
          <a:p>
            <a:pPr marL="0" indent="0">
              <a:buNone/>
            </a:pPr>
            <a:r>
              <a:rPr lang="en-US" sz="2400" b="1" dirty="0"/>
              <a:t>2018 – Additions</a:t>
            </a:r>
          </a:p>
          <a:p>
            <a:pPr marL="0" indent="0">
              <a:buNone/>
            </a:pPr>
            <a:r>
              <a:rPr lang="en-US" sz="2400" dirty="0"/>
              <a:t>(a) Social workers who function as supervisors or educators should not engage in sexual activities or contact </a:t>
            </a:r>
            <a:r>
              <a:rPr lang="en-US" sz="2400" u="sng" dirty="0"/>
              <a:t>(including verbal, written, electronic, or physical contact)</a:t>
            </a:r>
            <a:r>
              <a:rPr lang="en-US" sz="2400" dirty="0"/>
              <a:t> with supervisees, students, trainees, or other colleagues over whom they exercise professional authority.</a:t>
            </a:r>
          </a:p>
        </p:txBody>
      </p:sp>
    </p:spTree>
    <p:extLst>
      <p:ext uri="{BB962C8B-B14F-4D97-AF65-F5344CB8AC3E}">
        <p14:creationId xmlns:p14="http://schemas.microsoft.com/office/powerpoint/2010/main" val="3951767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2E2284C-E5D5-4F2B-B455-42DA9F8E0590}"/>
              </a:ext>
            </a:extLst>
          </p:cNvPr>
          <p:cNvSpPr>
            <a:spLocks noGrp="1"/>
          </p:cNvSpPr>
          <p:nvPr>
            <p:ph type="title"/>
          </p:nvPr>
        </p:nvSpPr>
        <p:spPr/>
        <p:txBody>
          <a:bodyPr/>
          <a:lstStyle/>
          <a:p>
            <a:r>
              <a:rPr lang="en-US" strike="sngStrike" dirty="0"/>
              <a:t>2.08</a:t>
            </a:r>
            <a:r>
              <a:rPr lang="en-US" dirty="0"/>
              <a:t> </a:t>
            </a:r>
            <a:r>
              <a:rPr lang="en-US" u="sng" dirty="0"/>
              <a:t>2.07</a:t>
            </a:r>
            <a:r>
              <a:rPr lang="en-US" dirty="0"/>
              <a:t> Sexual Harassment</a:t>
            </a:r>
          </a:p>
        </p:txBody>
      </p:sp>
      <p:sp>
        <p:nvSpPr>
          <p:cNvPr id="8" name="Content Placeholder 7">
            <a:extLst>
              <a:ext uri="{FF2B5EF4-FFF2-40B4-BE49-F238E27FC236}">
                <a16:creationId xmlns:a16="http://schemas.microsoft.com/office/drawing/2014/main" xmlns="" id="{0E42957F-6DAD-4E0C-B512-AB5FE4FF4733}"/>
              </a:ext>
            </a:extLst>
          </p:cNvPr>
          <p:cNvSpPr>
            <a:spLocks noGrp="1"/>
          </p:cNvSpPr>
          <p:nvPr>
            <p:ph idx="1"/>
          </p:nvPr>
        </p:nvSpPr>
        <p:spPr/>
        <p:txBody>
          <a:bodyPr>
            <a:noAutofit/>
          </a:bodyPr>
          <a:lstStyle/>
          <a:p>
            <a:pPr marL="0" indent="0">
              <a:buNone/>
            </a:pPr>
            <a:r>
              <a:rPr lang="en-US" sz="2400" b="1" dirty="0"/>
              <a:t>2018 – Additions</a:t>
            </a:r>
          </a:p>
          <a:p>
            <a:pPr marL="0" indent="0">
              <a:buNone/>
            </a:pPr>
            <a:r>
              <a:rPr lang="en-US" sz="2400" dirty="0"/>
              <a:t>Social workers should not sexually harass supervisees, students, trainees, or colleagues. Sexual harassment includes sexual advances; sexual solicitation; requests for sexual favors; and other verbal, </a:t>
            </a:r>
            <a:r>
              <a:rPr lang="en-US" sz="2400" u="sng" dirty="0"/>
              <a:t>written, electronic</a:t>
            </a:r>
            <a:r>
              <a:rPr lang="en-US" sz="2400" dirty="0"/>
              <a:t>, or physical contact of a sexual nature.</a:t>
            </a:r>
          </a:p>
        </p:txBody>
      </p:sp>
    </p:spTree>
    <p:extLst>
      <p:ext uri="{BB962C8B-B14F-4D97-AF65-F5344CB8AC3E}">
        <p14:creationId xmlns:p14="http://schemas.microsoft.com/office/powerpoint/2010/main" val="3742687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2E2284C-E5D5-4F2B-B455-42DA9F8E0590}"/>
              </a:ext>
            </a:extLst>
          </p:cNvPr>
          <p:cNvSpPr>
            <a:spLocks noGrp="1"/>
          </p:cNvSpPr>
          <p:nvPr>
            <p:ph type="title"/>
          </p:nvPr>
        </p:nvSpPr>
        <p:spPr/>
        <p:txBody>
          <a:bodyPr/>
          <a:lstStyle/>
          <a:p>
            <a:r>
              <a:rPr lang="en-US" strike="sngStrike" dirty="0"/>
              <a:t>2.11</a:t>
            </a:r>
            <a:r>
              <a:rPr lang="en-US" dirty="0"/>
              <a:t> </a:t>
            </a:r>
            <a:r>
              <a:rPr lang="en-US" u="sng" dirty="0"/>
              <a:t>2.10</a:t>
            </a:r>
            <a:r>
              <a:rPr lang="en-US" dirty="0"/>
              <a:t> Unethical Conduct of Colleagues</a:t>
            </a:r>
          </a:p>
        </p:txBody>
      </p:sp>
      <p:sp>
        <p:nvSpPr>
          <p:cNvPr id="8" name="Content Placeholder 7">
            <a:extLst>
              <a:ext uri="{FF2B5EF4-FFF2-40B4-BE49-F238E27FC236}">
                <a16:creationId xmlns:a16="http://schemas.microsoft.com/office/drawing/2014/main" xmlns="" id="{0E42957F-6DAD-4E0C-B512-AB5FE4FF4733}"/>
              </a:ext>
            </a:extLst>
          </p:cNvPr>
          <p:cNvSpPr>
            <a:spLocks noGrp="1"/>
          </p:cNvSpPr>
          <p:nvPr>
            <p:ph idx="1"/>
          </p:nvPr>
        </p:nvSpPr>
        <p:spPr/>
        <p:txBody>
          <a:bodyPr>
            <a:noAutofit/>
          </a:bodyPr>
          <a:lstStyle/>
          <a:p>
            <a:pPr marL="0" indent="0">
              <a:buNone/>
            </a:pPr>
            <a:r>
              <a:rPr lang="en-US" sz="2400" b="1" dirty="0"/>
              <a:t>2018 – Additions</a:t>
            </a:r>
          </a:p>
          <a:p>
            <a:pPr marL="0" indent="0">
              <a:buNone/>
            </a:pPr>
            <a:r>
              <a:rPr lang="en-US" sz="2400" dirty="0"/>
              <a:t>(a) Social workers should take adequate measures to discourage, prevent, expose, and correct the unethical conduct of colleagues, </a:t>
            </a:r>
            <a:r>
              <a:rPr lang="en-US" sz="2400" u="sng" dirty="0"/>
              <a:t>including unethical conduct using technology.</a:t>
            </a:r>
          </a:p>
          <a:p>
            <a:pPr marL="0" indent="0">
              <a:buNone/>
            </a:pPr>
            <a:r>
              <a:rPr lang="en-US" sz="2400" dirty="0"/>
              <a:t>(d) When necessary, social workers who believe that a colleague has acted unethically should take action through appropriate formal channels (such as contacting a state licensing board or regulatory body, </a:t>
            </a:r>
            <a:r>
              <a:rPr lang="en-US" sz="2400" strike="sngStrike" dirty="0"/>
              <a:t>an NASW committee on inquiry</a:t>
            </a:r>
            <a:r>
              <a:rPr lang="en-US" sz="2400" dirty="0"/>
              <a:t> </a:t>
            </a:r>
            <a:r>
              <a:rPr lang="en-US" sz="2400" u="sng" dirty="0"/>
              <a:t>the NASW National Ethics Committee</a:t>
            </a:r>
            <a:r>
              <a:rPr lang="en-US" sz="2400" dirty="0"/>
              <a:t>, or other professional ethics committees).</a:t>
            </a:r>
          </a:p>
        </p:txBody>
      </p:sp>
    </p:spTree>
    <p:extLst>
      <p:ext uri="{BB962C8B-B14F-4D97-AF65-F5344CB8AC3E}">
        <p14:creationId xmlns:p14="http://schemas.microsoft.com/office/powerpoint/2010/main" val="3849488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617F0E0-4018-49B3-92F1-E37B79EB59A9}"/>
              </a:ext>
            </a:extLst>
          </p:cNvPr>
          <p:cNvSpPr>
            <a:spLocks noGrp="1"/>
          </p:cNvSpPr>
          <p:nvPr>
            <p:ph type="title"/>
          </p:nvPr>
        </p:nvSpPr>
        <p:spPr/>
        <p:txBody>
          <a:bodyPr>
            <a:normAutofit fontScale="90000"/>
          </a:bodyPr>
          <a:lstStyle/>
          <a:p>
            <a:r>
              <a:rPr lang="en-US" i="1" dirty="0"/>
              <a:t>3. Social Worker’ Ethical Responsibilities in Practice Settings</a:t>
            </a:r>
          </a:p>
        </p:txBody>
      </p:sp>
      <p:pic>
        <p:nvPicPr>
          <p:cNvPr id="6" name="Picture 5" descr="A close up of a logo&#10;&#10;Description generated with very high confidence">
            <a:extLst>
              <a:ext uri="{FF2B5EF4-FFF2-40B4-BE49-F238E27FC236}">
                <a16:creationId xmlns:a16="http://schemas.microsoft.com/office/drawing/2014/main" xmlns="" id="{270F2B83-7051-4284-8C73-CE4A261A9A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6300" y="5024907"/>
            <a:ext cx="3429000" cy="1333500"/>
          </a:xfrm>
          <a:prstGeom prst="rect">
            <a:avLst/>
          </a:prstGeom>
        </p:spPr>
      </p:pic>
    </p:spTree>
    <p:extLst>
      <p:ext uri="{BB962C8B-B14F-4D97-AF65-F5344CB8AC3E}">
        <p14:creationId xmlns:p14="http://schemas.microsoft.com/office/powerpoint/2010/main" val="1948171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2E2284C-E5D5-4F2B-B455-42DA9F8E0590}"/>
              </a:ext>
            </a:extLst>
          </p:cNvPr>
          <p:cNvSpPr>
            <a:spLocks noGrp="1"/>
          </p:cNvSpPr>
          <p:nvPr>
            <p:ph type="title"/>
          </p:nvPr>
        </p:nvSpPr>
        <p:spPr/>
        <p:txBody>
          <a:bodyPr/>
          <a:lstStyle/>
          <a:p>
            <a:r>
              <a:rPr lang="en-US" dirty="0"/>
              <a:t>3.01 Supervision and Consultation</a:t>
            </a:r>
          </a:p>
        </p:txBody>
      </p:sp>
      <p:sp>
        <p:nvSpPr>
          <p:cNvPr id="8" name="Content Placeholder 7">
            <a:extLst>
              <a:ext uri="{FF2B5EF4-FFF2-40B4-BE49-F238E27FC236}">
                <a16:creationId xmlns:a16="http://schemas.microsoft.com/office/drawing/2014/main" xmlns="" id="{0E42957F-6DAD-4E0C-B512-AB5FE4FF4733}"/>
              </a:ext>
            </a:extLst>
          </p:cNvPr>
          <p:cNvSpPr>
            <a:spLocks noGrp="1"/>
          </p:cNvSpPr>
          <p:nvPr>
            <p:ph idx="1"/>
          </p:nvPr>
        </p:nvSpPr>
        <p:spPr/>
        <p:txBody>
          <a:bodyPr>
            <a:noAutofit/>
          </a:bodyPr>
          <a:lstStyle/>
          <a:p>
            <a:pPr marL="0" indent="0">
              <a:buNone/>
            </a:pPr>
            <a:r>
              <a:rPr lang="en-US" sz="2400" b="1" dirty="0"/>
              <a:t>2018 – Additions</a:t>
            </a:r>
          </a:p>
          <a:p>
            <a:pPr marL="0" indent="0">
              <a:buNone/>
            </a:pPr>
            <a:r>
              <a:rPr lang="en-US" sz="2400" dirty="0"/>
              <a:t>(a) Social workers who provide supervision or consultation (</a:t>
            </a:r>
            <a:r>
              <a:rPr lang="en-US" sz="2400" u="sng" dirty="0"/>
              <a:t>whether in-person or remotely</a:t>
            </a:r>
            <a:r>
              <a:rPr lang="en-US" sz="2400" dirty="0"/>
              <a:t>) should have the necessary knowledge and skill to supervise or consult appropriately and should do so only within their areas of knowledge and competence.</a:t>
            </a:r>
          </a:p>
          <a:p>
            <a:pPr marL="0" indent="0">
              <a:buNone/>
            </a:pPr>
            <a:r>
              <a:rPr lang="en-US" sz="2400" dirty="0"/>
              <a:t>(c) Social workers should not engage in any dual or multiple relationships with supervisees in which there is a risk of exploitation of or potential harm to the supervisee, </a:t>
            </a:r>
            <a:r>
              <a:rPr lang="en-US" sz="2400" u="sng" dirty="0"/>
              <a:t>including dual relationships that may arise while using social networking sites or other electronic media.</a:t>
            </a:r>
          </a:p>
          <a:p>
            <a:pPr marL="0" indent="0">
              <a:buNone/>
            </a:pPr>
            <a:endParaRPr lang="en-US" sz="2400" b="1" dirty="0"/>
          </a:p>
        </p:txBody>
      </p:sp>
    </p:spTree>
    <p:extLst>
      <p:ext uri="{BB962C8B-B14F-4D97-AF65-F5344CB8AC3E}">
        <p14:creationId xmlns:p14="http://schemas.microsoft.com/office/powerpoint/2010/main" val="2689070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2E2284C-E5D5-4F2B-B455-42DA9F8E0590}"/>
              </a:ext>
            </a:extLst>
          </p:cNvPr>
          <p:cNvSpPr>
            <a:spLocks noGrp="1"/>
          </p:cNvSpPr>
          <p:nvPr>
            <p:ph type="title"/>
          </p:nvPr>
        </p:nvSpPr>
        <p:spPr/>
        <p:txBody>
          <a:bodyPr/>
          <a:lstStyle/>
          <a:p>
            <a:r>
              <a:rPr lang="en-US" dirty="0"/>
              <a:t>3.02 Education and Training</a:t>
            </a:r>
          </a:p>
        </p:txBody>
      </p:sp>
      <p:sp>
        <p:nvSpPr>
          <p:cNvPr id="8" name="Content Placeholder 7">
            <a:extLst>
              <a:ext uri="{FF2B5EF4-FFF2-40B4-BE49-F238E27FC236}">
                <a16:creationId xmlns:a16="http://schemas.microsoft.com/office/drawing/2014/main" xmlns="" id="{0E42957F-6DAD-4E0C-B512-AB5FE4FF4733}"/>
              </a:ext>
            </a:extLst>
          </p:cNvPr>
          <p:cNvSpPr>
            <a:spLocks noGrp="1"/>
          </p:cNvSpPr>
          <p:nvPr>
            <p:ph idx="1"/>
          </p:nvPr>
        </p:nvSpPr>
        <p:spPr/>
        <p:txBody>
          <a:bodyPr>
            <a:noAutofit/>
          </a:bodyPr>
          <a:lstStyle/>
          <a:p>
            <a:pPr marL="0" indent="0">
              <a:buNone/>
            </a:pPr>
            <a:r>
              <a:rPr lang="en-US" sz="2400" b="1" dirty="0"/>
              <a:t>2018 – Additions</a:t>
            </a:r>
          </a:p>
          <a:p>
            <a:pPr marL="0" indent="0">
              <a:buNone/>
            </a:pPr>
            <a:r>
              <a:rPr lang="en-US" sz="2400" dirty="0"/>
              <a:t>(d) Social workers who function as educators or field instructors for students should not engage in any dual or multiple relationships with students in which there is a risk of exploitation or potential harm to the student, </a:t>
            </a:r>
            <a:r>
              <a:rPr lang="en-US" sz="2400" u="sng" dirty="0"/>
              <a:t>including dual relationships that may arise while using social networking sites or other electronic media</a:t>
            </a:r>
            <a:r>
              <a:rPr lang="en-US" sz="2400" dirty="0"/>
              <a:t>. Social work educators and field instructors are responsible for setting clear, appropriate, and culturally sensitive boundaries.</a:t>
            </a:r>
          </a:p>
          <a:p>
            <a:pPr marL="0" indent="0">
              <a:buNone/>
            </a:pPr>
            <a:endParaRPr lang="en-US" sz="2400" b="1" dirty="0"/>
          </a:p>
        </p:txBody>
      </p:sp>
    </p:spTree>
    <p:extLst>
      <p:ext uri="{BB962C8B-B14F-4D97-AF65-F5344CB8AC3E}">
        <p14:creationId xmlns:p14="http://schemas.microsoft.com/office/powerpoint/2010/main" val="1810379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33DCCE7-3B4A-4F9B-AF54-E33082CBC629}"/>
              </a:ext>
            </a:extLst>
          </p:cNvPr>
          <p:cNvSpPr>
            <a:spLocks noGrp="1"/>
          </p:cNvSpPr>
          <p:nvPr>
            <p:ph type="title"/>
          </p:nvPr>
        </p:nvSpPr>
        <p:spPr/>
        <p:txBody>
          <a:bodyPr/>
          <a:lstStyle/>
          <a:p>
            <a:r>
              <a:rPr lang="en-US" dirty="0"/>
              <a:t>Overview of Revised Sections</a:t>
            </a:r>
          </a:p>
        </p:txBody>
      </p:sp>
      <p:sp>
        <p:nvSpPr>
          <p:cNvPr id="3" name="Content Placeholder 2">
            <a:extLst>
              <a:ext uri="{FF2B5EF4-FFF2-40B4-BE49-F238E27FC236}">
                <a16:creationId xmlns:a16="http://schemas.microsoft.com/office/drawing/2014/main" xmlns="" id="{76FD4349-F0F6-4D43-9154-3861EF64DDDA}"/>
              </a:ext>
            </a:extLst>
          </p:cNvPr>
          <p:cNvSpPr>
            <a:spLocks noGrp="1"/>
          </p:cNvSpPr>
          <p:nvPr>
            <p:ph sz="half" idx="1"/>
          </p:nvPr>
        </p:nvSpPr>
        <p:spPr>
          <a:xfrm>
            <a:off x="1024127" y="2286000"/>
            <a:ext cx="4754880" cy="4023360"/>
          </a:xfrm>
        </p:spPr>
        <p:txBody>
          <a:bodyPr>
            <a:normAutofit fontScale="92500" lnSpcReduction="20000"/>
          </a:bodyPr>
          <a:lstStyle/>
          <a:p>
            <a:pPr lvl="0">
              <a:buClr>
                <a:prstClr val="black"/>
              </a:buClr>
              <a:buSzPct val="50000"/>
              <a:buFont typeface="Wingdings" panose="05000000000000000000" pitchFamily="2" charset="2"/>
              <a:buChar char="§"/>
            </a:pPr>
            <a:r>
              <a:rPr lang="en-US" sz="2000" dirty="0">
                <a:solidFill>
                  <a:prstClr val="black"/>
                </a:solidFill>
              </a:rPr>
              <a:t>The Purpose of the Code</a:t>
            </a:r>
          </a:p>
          <a:p>
            <a:pPr lvl="0">
              <a:buClr>
                <a:prstClr val="black"/>
              </a:buClr>
              <a:buSzPct val="50000"/>
              <a:buFont typeface="Wingdings" panose="05000000000000000000" pitchFamily="2" charset="2"/>
              <a:buChar char="§"/>
            </a:pPr>
            <a:r>
              <a:rPr lang="en-US" sz="2000" dirty="0">
                <a:solidFill>
                  <a:prstClr val="black"/>
                </a:solidFill>
              </a:rPr>
              <a:t>1.03 Informed Consent</a:t>
            </a:r>
          </a:p>
          <a:p>
            <a:pPr lvl="0">
              <a:buClr>
                <a:prstClr val="black"/>
              </a:buClr>
              <a:buSzPct val="50000"/>
              <a:buFont typeface="Wingdings" panose="05000000000000000000" pitchFamily="2" charset="2"/>
              <a:buChar char="§"/>
            </a:pPr>
            <a:r>
              <a:rPr lang="en-US" sz="2000" dirty="0">
                <a:solidFill>
                  <a:prstClr val="black"/>
                </a:solidFill>
              </a:rPr>
              <a:t>1.04 Competence</a:t>
            </a:r>
          </a:p>
          <a:p>
            <a:pPr lvl="0">
              <a:buClr>
                <a:prstClr val="black"/>
              </a:buClr>
              <a:buSzPct val="50000"/>
              <a:buFont typeface="Wingdings" panose="05000000000000000000" pitchFamily="2" charset="2"/>
              <a:buChar char="§"/>
            </a:pPr>
            <a:r>
              <a:rPr lang="en-US" sz="2000" dirty="0">
                <a:solidFill>
                  <a:prstClr val="black"/>
                </a:solidFill>
              </a:rPr>
              <a:t>1.05 Cultural Competence and Social Diversity</a:t>
            </a:r>
          </a:p>
          <a:p>
            <a:pPr lvl="0">
              <a:buClr>
                <a:prstClr val="black"/>
              </a:buClr>
              <a:buSzPct val="50000"/>
              <a:buFont typeface="Wingdings" panose="05000000000000000000" pitchFamily="2" charset="2"/>
              <a:buChar char="§"/>
            </a:pPr>
            <a:r>
              <a:rPr lang="en-US" sz="2000" dirty="0">
                <a:solidFill>
                  <a:prstClr val="black"/>
                </a:solidFill>
              </a:rPr>
              <a:t>1.06 Conflicts of Interest</a:t>
            </a:r>
          </a:p>
          <a:p>
            <a:pPr lvl="0">
              <a:buClr>
                <a:prstClr val="black"/>
              </a:buClr>
              <a:buSzPct val="50000"/>
              <a:buFont typeface="Wingdings" panose="05000000000000000000" pitchFamily="2" charset="2"/>
              <a:buChar char="§"/>
            </a:pPr>
            <a:r>
              <a:rPr lang="en-US" sz="2000" dirty="0">
                <a:solidFill>
                  <a:prstClr val="black"/>
                </a:solidFill>
              </a:rPr>
              <a:t>1.07 Privacy and Confidentiality</a:t>
            </a:r>
          </a:p>
          <a:p>
            <a:pPr lvl="0">
              <a:buClr>
                <a:prstClr val="black"/>
              </a:buClr>
              <a:buSzPct val="50000"/>
              <a:buFont typeface="Wingdings" panose="05000000000000000000" pitchFamily="2" charset="2"/>
              <a:buChar char="§"/>
            </a:pPr>
            <a:r>
              <a:rPr lang="en-US" sz="2000" dirty="0">
                <a:solidFill>
                  <a:prstClr val="black"/>
                </a:solidFill>
              </a:rPr>
              <a:t>1.08 Access to Records</a:t>
            </a:r>
          </a:p>
          <a:p>
            <a:pPr lvl="0">
              <a:buClr>
                <a:prstClr val="black"/>
              </a:buClr>
              <a:buSzPct val="50000"/>
              <a:buFont typeface="Wingdings" panose="05000000000000000000" pitchFamily="2" charset="2"/>
              <a:buChar char="§"/>
            </a:pPr>
            <a:r>
              <a:rPr lang="en-US" sz="2000" dirty="0">
                <a:solidFill>
                  <a:prstClr val="black"/>
                </a:solidFill>
              </a:rPr>
              <a:t>1.09 Sexual Relationships</a:t>
            </a:r>
          </a:p>
          <a:p>
            <a:pPr lvl="0">
              <a:buClr>
                <a:prstClr val="black"/>
              </a:buClr>
              <a:buSzPct val="50000"/>
              <a:buFont typeface="Wingdings" panose="05000000000000000000" pitchFamily="2" charset="2"/>
              <a:buChar char="§"/>
            </a:pPr>
            <a:r>
              <a:rPr lang="en-US" sz="2000" dirty="0">
                <a:solidFill>
                  <a:prstClr val="black"/>
                </a:solidFill>
              </a:rPr>
              <a:t>1.11 Sexual Harassment</a:t>
            </a:r>
          </a:p>
          <a:p>
            <a:pPr lvl="0">
              <a:buClr>
                <a:prstClr val="black"/>
              </a:buClr>
              <a:buSzPct val="50000"/>
              <a:buFont typeface="Wingdings" panose="05000000000000000000" pitchFamily="2" charset="2"/>
              <a:buChar char="§"/>
            </a:pPr>
            <a:r>
              <a:rPr lang="en-US" sz="2000" dirty="0">
                <a:solidFill>
                  <a:prstClr val="black"/>
                </a:solidFill>
              </a:rPr>
              <a:t>1.15 Interruption of Services</a:t>
            </a:r>
          </a:p>
        </p:txBody>
      </p:sp>
      <p:sp>
        <p:nvSpPr>
          <p:cNvPr id="5" name="Content Placeholder 4">
            <a:extLst>
              <a:ext uri="{FF2B5EF4-FFF2-40B4-BE49-F238E27FC236}">
                <a16:creationId xmlns:a16="http://schemas.microsoft.com/office/drawing/2014/main" xmlns="" id="{00A12CB1-7749-4A89-9BFC-3ED4AF614392}"/>
              </a:ext>
            </a:extLst>
          </p:cNvPr>
          <p:cNvSpPr>
            <a:spLocks noGrp="1"/>
          </p:cNvSpPr>
          <p:nvPr>
            <p:ph sz="half" idx="2"/>
          </p:nvPr>
        </p:nvSpPr>
        <p:spPr/>
        <p:txBody>
          <a:bodyPr>
            <a:normAutofit fontScale="92500" lnSpcReduction="20000"/>
          </a:bodyPr>
          <a:lstStyle/>
          <a:p>
            <a:pPr>
              <a:buClrTx/>
              <a:buSzPct val="50000"/>
              <a:buFont typeface="Wingdings" panose="05000000000000000000" pitchFamily="2" charset="2"/>
              <a:buChar char="§"/>
            </a:pPr>
            <a:r>
              <a:rPr lang="en-US" dirty="0"/>
              <a:t>1.16 Referral for Services</a:t>
            </a:r>
          </a:p>
          <a:p>
            <a:pPr>
              <a:buClrTx/>
              <a:buSzPct val="50000"/>
              <a:buFont typeface="Wingdings" panose="05000000000000000000" pitchFamily="2" charset="2"/>
              <a:buChar char="§"/>
            </a:pPr>
            <a:r>
              <a:rPr lang="en-US" dirty="0"/>
              <a:t>2.01 Respect</a:t>
            </a:r>
          </a:p>
          <a:p>
            <a:pPr>
              <a:buClrTx/>
              <a:buSzPct val="50000"/>
              <a:buFont typeface="Wingdings" panose="05000000000000000000" pitchFamily="2" charset="2"/>
              <a:buChar char="§"/>
            </a:pPr>
            <a:r>
              <a:rPr lang="en-US" dirty="0"/>
              <a:t>2.06 Sexual Relationships</a:t>
            </a:r>
          </a:p>
          <a:p>
            <a:pPr>
              <a:buClrTx/>
              <a:buSzPct val="50000"/>
              <a:buFont typeface="Wingdings" panose="05000000000000000000" pitchFamily="2" charset="2"/>
              <a:buChar char="§"/>
            </a:pPr>
            <a:r>
              <a:rPr lang="en-US" dirty="0"/>
              <a:t>2.07 Sexual Harassment</a:t>
            </a:r>
          </a:p>
          <a:p>
            <a:pPr>
              <a:buClrTx/>
              <a:buSzPct val="50000"/>
              <a:buFont typeface="Wingdings" panose="05000000000000000000" pitchFamily="2" charset="2"/>
              <a:buChar char="§"/>
            </a:pPr>
            <a:r>
              <a:rPr lang="en-US" dirty="0"/>
              <a:t>2.10 Unethical Conduct of Colleagues</a:t>
            </a:r>
          </a:p>
          <a:p>
            <a:pPr>
              <a:buClrTx/>
              <a:buSzPct val="50000"/>
              <a:buFont typeface="Wingdings" panose="05000000000000000000" pitchFamily="2" charset="2"/>
              <a:buChar char="§"/>
            </a:pPr>
            <a:r>
              <a:rPr lang="en-US" dirty="0"/>
              <a:t>3.01 Supervision and Consultation</a:t>
            </a:r>
          </a:p>
          <a:p>
            <a:pPr>
              <a:buClrTx/>
              <a:buSzPct val="50000"/>
              <a:buFont typeface="Wingdings" panose="05000000000000000000" pitchFamily="2" charset="2"/>
              <a:buChar char="§"/>
            </a:pPr>
            <a:r>
              <a:rPr lang="en-US" dirty="0"/>
              <a:t>3.02 Education and Training</a:t>
            </a:r>
          </a:p>
          <a:p>
            <a:pPr>
              <a:buClrTx/>
              <a:buSzPct val="50000"/>
              <a:buFont typeface="Wingdings" panose="05000000000000000000" pitchFamily="2" charset="2"/>
              <a:buChar char="§"/>
            </a:pPr>
            <a:r>
              <a:rPr lang="en-US" dirty="0"/>
              <a:t>3.04 Client Records</a:t>
            </a:r>
          </a:p>
          <a:p>
            <a:pPr>
              <a:buClrTx/>
              <a:buSzPct val="50000"/>
              <a:buFont typeface="Wingdings" panose="05000000000000000000" pitchFamily="2" charset="2"/>
              <a:buChar char="§"/>
            </a:pPr>
            <a:r>
              <a:rPr lang="en-US" dirty="0"/>
              <a:t>5.02 Evaluation and Research</a:t>
            </a:r>
          </a:p>
          <a:p>
            <a:pPr>
              <a:buClrTx/>
              <a:buSzPct val="50000"/>
              <a:buFont typeface="Wingdings" panose="05000000000000000000" pitchFamily="2" charset="2"/>
              <a:buChar char="§"/>
            </a:pPr>
            <a:r>
              <a:rPr lang="en-US" dirty="0"/>
              <a:t>6.04 Social and Political Action</a:t>
            </a:r>
          </a:p>
          <a:p>
            <a:pPr marL="0" indent="0">
              <a:buNone/>
            </a:pPr>
            <a:endParaRPr lang="en-US" dirty="0"/>
          </a:p>
        </p:txBody>
      </p:sp>
    </p:spTree>
    <p:extLst>
      <p:ext uri="{BB962C8B-B14F-4D97-AF65-F5344CB8AC3E}">
        <p14:creationId xmlns:p14="http://schemas.microsoft.com/office/powerpoint/2010/main" val="3289783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2E2284C-E5D5-4F2B-B455-42DA9F8E0590}"/>
              </a:ext>
            </a:extLst>
          </p:cNvPr>
          <p:cNvSpPr>
            <a:spLocks noGrp="1"/>
          </p:cNvSpPr>
          <p:nvPr>
            <p:ph type="title"/>
          </p:nvPr>
        </p:nvSpPr>
        <p:spPr/>
        <p:txBody>
          <a:bodyPr/>
          <a:lstStyle/>
          <a:p>
            <a:r>
              <a:rPr lang="en-US" dirty="0"/>
              <a:t>3.04 Client Records</a:t>
            </a:r>
          </a:p>
        </p:txBody>
      </p:sp>
      <p:sp>
        <p:nvSpPr>
          <p:cNvPr id="8" name="Content Placeholder 7">
            <a:extLst>
              <a:ext uri="{FF2B5EF4-FFF2-40B4-BE49-F238E27FC236}">
                <a16:creationId xmlns:a16="http://schemas.microsoft.com/office/drawing/2014/main" xmlns="" id="{0E42957F-6DAD-4E0C-B512-AB5FE4FF4733}"/>
              </a:ext>
            </a:extLst>
          </p:cNvPr>
          <p:cNvSpPr>
            <a:spLocks noGrp="1"/>
          </p:cNvSpPr>
          <p:nvPr>
            <p:ph idx="1"/>
          </p:nvPr>
        </p:nvSpPr>
        <p:spPr/>
        <p:txBody>
          <a:bodyPr>
            <a:noAutofit/>
          </a:bodyPr>
          <a:lstStyle/>
          <a:p>
            <a:pPr marL="0" indent="0">
              <a:buNone/>
            </a:pPr>
            <a:r>
              <a:rPr lang="en-US" sz="2400" b="1" dirty="0"/>
              <a:t>2018 – Additions</a:t>
            </a:r>
          </a:p>
          <a:p>
            <a:pPr marL="0" indent="0">
              <a:buNone/>
            </a:pPr>
            <a:r>
              <a:rPr lang="en-US" sz="2400" dirty="0"/>
              <a:t>(a) Social workers should take reasonable steps to ensure that documentation in </a:t>
            </a:r>
            <a:r>
              <a:rPr lang="en-US" sz="2400" u="sng" dirty="0"/>
              <a:t>electronic and paper records</a:t>
            </a:r>
            <a:r>
              <a:rPr lang="en-US" sz="2400" dirty="0"/>
              <a:t> is accurate and reflects the services provided.</a:t>
            </a:r>
          </a:p>
          <a:p>
            <a:pPr marL="0" indent="0">
              <a:buNone/>
            </a:pPr>
            <a:r>
              <a:rPr lang="en-US" sz="2400" dirty="0"/>
              <a:t>(d) Social workers should store records following the termination of services to ensure reasonable future access. Records should be maintained for the number of years required by </a:t>
            </a:r>
            <a:r>
              <a:rPr lang="en-US" sz="2400" strike="sngStrike" dirty="0"/>
              <a:t>state statutes or relevant contracts</a:t>
            </a:r>
            <a:r>
              <a:rPr lang="en-US" sz="2400" dirty="0"/>
              <a:t> </a:t>
            </a:r>
            <a:r>
              <a:rPr lang="en-US" sz="2400" u="sng" dirty="0"/>
              <a:t>relevant laws, agency policies, and contracts.</a:t>
            </a:r>
          </a:p>
          <a:p>
            <a:pPr marL="0" indent="0">
              <a:buNone/>
            </a:pPr>
            <a:endParaRPr lang="en-US" sz="2400" b="1" dirty="0"/>
          </a:p>
        </p:txBody>
      </p:sp>
    </p:spTree>
    <p:extLst>
      <p:ext uri="{BB962C8B-B14F-4D97-AF65-F5344CB8AC3E}">
        <p14:creationId xmlns:p14="http://schemas.microsoft.com/office/powerpoint/2010/main" val="3619171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5B456CC-C1B0-45CD-8335-9E22CDC6F186}"/>
              </a:ext>
            </a:extLst>
          </p:cNvPr>
          <p:cNvSpPr>
            <a:spLocks noGrp="1"/>
          </p:cNvSpPr>
          <p:nvPr>
            <p:ph type="title"/>
          </p:nvPr>
        </p:nvSpPr>
        <p:spPr/>
        <p:txBody>
          <a:bodyPr>
            <a:normAutofit fontScale="90000"/>
          </a:bodyPr>
          <a:lstStyle/>
          <a:p>
            <a:r>
              <a:rPr lang="en-US" i="1" dirty="0"/>
              <a:t>5. Social Workers' Ethical Responsibilities to the Social Work Profession </a:t>
            </a:r>
            <a:endParaRPr lang="en-US" dirty="0"/>
          </a:p>
        </p:txBody>
      </p:sp>
      <p:pic>
        <p:nvPicPr>
          <p:cNvPr id="7" name="Picture 6" descr="A close up of a logo&#10;&#10;Description generated with very high confidence">
            <a:extLst>
              <a:ext uri="{FF2B5EF4-FFF2-40B4-BE49-F238E27FC236}">
                <a16:creationId xmlns:a16="http://schemas.microsoft.com/office/drawing/2014/main" xmlns="" id="{DC521E1F-50EE-4AE1-A6B8-9CCD2F285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6300" y="5024907"/>
            <a:ext cx="3429000" cy="1333500"/>
          </a:xfrm>
          <a:prstGeom prst="rect">
            <a:avLst/>
          </a:prstGeom>
        </p:spPr>
      </p:pic>
    </p:spTree>
    <p:extLst>
      <p:ext uri="{BB962C8B-B14F-4D97-AF65-F5344CB8AC3E}">
        <p14:creationId xmlns:p14="http://schemas.microsoft.com/office/powerpoint/2010/main" val="2007160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2E2284C-E5D5-4F2B-B455-42DA9F8E0590}"/>
              </a:ext>
            </a:extLst>
          </p:cNvPr>
          <p:cNvSpPr>
            <a:spLocks noGrp="1"/>
          </p:cNvSpPr>
          <p:nvPr>
            <p:ph type="title"/>
          </p:nvPr>
        </p:nvSpPr>
        <p:spPr/>
        <p:txBody>
          <a:bodyPr/>
          <a:lstStyle/>
          <a:p>
            <a:r>
              <a:rPr lang="en-US" dirty="0"/>
              <a:t>5.02 Evaluation and Research</a:t>
            </a:r>
          </a:p>
        </p:txBody>
      </p:sp>
      <p:sp>
        <p:nvSpPr>
          <p:cNvPr id="8" name="Content Placeholder 7">
            <a:extLst>
              <a:ext uri="{FF2B5EF4-FFF2-40B4-BE49-F238E27FC236}">
                <a16:creationId xmlns:a16="http://schemas.microsoft.com/office/drawing/2014/main" xmlns="" id="{0E42957F-6DAD-4E0C-B512-AB5FE4FF4733}"/>
              </a:ext>
            </a:extLst>
          </p:cNvPr>
          <p:cNvSpPr>
            <a:spLocks noGrp="1"/>
          </p:cNvSpPr>
          <p:nvPr>
            <p:ph idx="1"/>
          </p:nvPr>
        </p:nvSpPr>
        <p:spPr/>
        <p:txBody>
          <a:bodyPr>
            <a:noAutofit/>
          </a:bodyPr>
          <a:lstStyle/>
          <a:p>
            <a:pPr marL="0" indent="0">
              <a:buNone/>
            </a:pPr>
            <a:r>
              <a:rPr lang="en-US" sz="2400" b="1" dirty="0"/>
              <a:t>2018 – Additions</a:t>
            </a:r>
          </a:p>
          <a:p>
            <a:pPr marL="0" indent="0">
              <a:buNone/>
            </a:pPr>
            <a:r>
              <a:rPr lang="en-US" sz="2400" dirty="0"/>
              <a:t>(f) When using electronic technology to facilitate evaluation or research, social workers should ensure that participants provide informed consent for the use of such technology. Social workers should assess whether participants are able to use the technology and, when appropriate, offer reasonable alternatives to participate in the evaluation or research.</a:t>
            </a:r>
          </a:p>
          <a:p>
            <a:pPr marL="0" indent="0">
              <a:buNone/>
            </a:pPr>
            <a:endParaRPr lang="en-US" sz="2400" b="1" dirty="0"/>
          </a:p>
        </p:txBody>
      </p:sp>
    </p:spTree>
    <p:extLst>
      <p:ext uri="{BB962C8B-B14F-4D97-AF65-F5344CB8AC3E}">
        <p14:creationId xmlns:p14="http://schemas.microsoft.com/office/powerpoint/2010/main" val="1141824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5B456CC-C1B0-45CD-8335-9E22CDC6F186}"/>
              </a:ext>
            </a:extLst>
          </p:cNvPr>
          <p:cNvSpPr>
            <a:spLocks noGrp="1"/>
          </p:cNvSpPr>
          <p:nvPr>
            <p:ph type="title"/>
          </p:nvPr>
        </p:nvSpPr>
        <p:spPr/>
        <p:txBody>
          <a:bodyPr>
            <a:normAutofit fontScale="90000"/>
          </a:bodyPr>
          <a:lstStyle/>
          <a:p>
            <a:r>
              <a:rPr lang="en-US" i="1" dirty="0"/>
              <a:t>6. Social Workers' Ethical Responsibilities to the Broader Society </a:t>
            </a:r>
            <a:endParaRPr lang="en-US" dirty="0"/>
          </a:p>
        </p:txBody>
      </p:sp>
      <p:pic>
        <p:nvPicPr>
          <p:cNvPr id="6" name="Picture 5" descr="A close up of a logo&#10;&#10;Description generated with very high confidence">
            <a:extLst>
              <a:ext uri="{FF2B5EF4-FFF2-40B4-BE49-F238E27FC236}">
                <a16:creationId xmlns:a16="http://schemas.microsoft.com/office/drawing/2014/main" xmlns="" id="{FB877D26-A481-4740-9BDB-EB0B1F38C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6300" y="5024907"/>
            <a:ext cx="3429000" cy="1333500"/>
          </a:xfrm>
          <a:prstGeom prst="rect">
            <a:avLst/>
          </a:prstGeom>
        </p:spPr>
      </p:pic>
    </p:spTree>
    <p:extLst>
      <p:ext uri="{BB962C8B-B14F-4D97-AF65-F5344CB8AC3E}">
        <p14:creationId xmlns:p14="http://schemas.microsoft.com/office/powerpoint/2010/main" val="542774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2E2284C-E5D5-4F2B-B455-42DA9F8E0590}"/>
              </a:ext>
            </a:extLst>
          </p:cNvPr>
          <p:cNvSpPr>
            <a:spLocks noGrp="1"/>
          </p:cNvSpPr>
          <p:nvPr>
            <p:ph type="title"/>
          </p:nvPr>
        </p:nvSpPr>
        <p:spPr/>
        <p:txBody>
          <a:bodyPr/>
          <a:lstStyle/>
          <a:p>
            <a:r>
              <a:rPr lang="en-US" dirty="0"/>
              <a:t>6.04 Social and Political Action</a:t>
            </a:r>
          </a:p>
        </p:txBody>
      </p:sp>
      <p:sp>
        <p:nvSpPr>
          <p:cNvPr id="8" name="Content Placeholder 7">
            <a:extLst>
              <a:ext uri="{FF2B5EF4-FFF2-40B4-BE49-F238E27FC236}">
                <a16:creationId xmlns:a16="http://schemas.microsoft.com/office/drawing/2014/main" xmlns="" id="{0E42957F-6DAD-4E0C-B512-AB5FE4FF4733}"/>
              </a:ext>
            </a:extLst>
          </p:cNvPr>
          <p:cNvSpPr>
            <a:spLocks noGrp="1"/>
          </p:cNvSpPr>
          <p:nvPr>
            <p:ph idx="1"/>
          </p:nvPr>
        </p:nvSpPr>
        <p:spPr/>
        <p:txBody>
          <a:bodyPr>
            <a:noAutofit/>
          </a:bodyPr>
          <a:lstStyle/>
          <a:p>
            <a:pPr marL="0" indent="0">
              <a:buNone/>
            </a:pPr>
            <a:r>
              <a:rPr lang="en-US" sz="2400" b="1" dirty="0"/>
              <a:t>2018 – Additions</a:t>
            </a:r>
          </a:p>
          <a:p>
            <a:pPr marL="0" indent="0">
              <a:buNone/>
            </a:pPr>
            <a:r>
              <a:rPr lang="en-US" sz="2400" dirty="0"/>
              <a:t>(d) Social workers should act to prevent and eliminate domination of, exploitation of, and discrimination against any person, group, or class on the basis of race, ethnicity, national origin, color, sex, sexual orientation, </a:t>
            </a:r>
            <a:r>
              <a:rPr lang="en-US" sz="2400" u="sng" dirty="0"/>
              <a:t>gender identity or expression</a:t>
            </a:r>
            <a:r>
              <a:rPr lang="en-US" sz="2400" dirty="0"/>
              <a:t>, age, marital status, political belief, religion, immigration status, or mental or physical ability.</a:t>
            </a:r>
          </a:p>
          <a:p>
            <a:pPr marL="0" indent="0">
              <a:buNone/>
            </a:pPr>
            <a:endParaRPr lang="en-US" sz="2400" b="1" dirty="0"/>
          </a:p>
        </p:txBody>
      </p:sp>
    </p:spTree>
    <p:extLst>
      <p:ext uri="{BB962C8B-B14F-4D97-AF65-F5344CB8AC3E}">
        <p14:creationId xmlns:p14="http://schemas.microsoft.com/office/powerpoint/2010/main" val="1655936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B93648A0-1982-4B90-A288-56A5F6826D4F}"/>
              </a:ext>
            </a:extLst>
          </p:cNvPr>
          <p:cNvSpPr>
            <a:spLocks noGrp="1"/>
          </p:cNvSpPr>
          <p:nvPr>
            <p:ph type="title"/>
          </p:nvPr>
        </p:nvSpPr>
        <p:spPr>
          <a:xfrm>
            <a:off x="457200" y="1561382"/>
            <a:ext cx="5529532" cy="1463676"/>
          </a:xfrm>
        </p:spPr>
        <p:txBody>
          <a:bodyPr/>
          <a:lstStyle/>
          <a:p>
            <a:r>
              <a:rPr lang="en-US" dirty="0"/>
              <a:t>Additional questions?</a:t>
            </a:r>
          </a:p>
        </p:txBody>
      </p:sp>
      <p:pic>
        <p:nvPicPr>
          <p:cNvPr id="12" name="Picture Placeholder 11" descr="A group of people posing for the camera&#10;&#10;Description generated with very high confidence">
            <a:extLst>
              <a:ext uri="{FF2B5EF4-FFF2-40B4-BE49-F238E27FC236}">
                <a16:creationId xmlns:a16="http://schemas.microsoft.com/office/drawing/2014/main" xmlns="" id="{3F6D7B15-E862-4777-A47A-88175636546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0735" b="30735"/>
          <a:stretch>
            <a:fillRect/>
          </a:stretch>
        </p:blipFill>
        <p:spPr>
          <a:xfrm>
            <a:off x="0" y="0"/>
            <a:ext cx="12188825" cy="1463675"/>
          </a:xfrm>
        </p:spPr>
      </p:pic>
      <p:pic>
        <p:nvPicPr>
          <p:cNvPr id="8" name="Picture 7" descr="A close up of a logo&#10;&#10;Description generated with very high confidence">
            <a:extLst>
              <a:ext uri="{FF2B5EF4-FFF2-40B4-BE49-F238E27FC236}">
                <a16:creationId xmlns:a16="http://schemas.microsoft.com/office/drawing/2014/main" xmlns="" id="{07F8A8B2-137B-4D3B-B785-CFC8E100E4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6300" y="5024907"/>
            <a:ext cx="3429000" cy="1333500"/>
          </a:xfrm>
          <a:prstGeom prst="rect">
            <a:avLst/>
          </a:prstGeom>
        </p:spPr>
      </p:pic>
      <p:sp>
        <p:nvSpPr>
          <p:cNvPr id="13" name="TextBox 12">
            <a:extLst>
              <a:ext uri="{FF2B5EF4-FFF2-40B4-BE49-F238E27FC236}">
                <a16:creationId xmlns:a16="http://schemas.microsoft.com/office/drawing/2014/main" xmlns="" id="{A01AA52E-2B6F-49F2-B74A-386DA295DDCB}"/>
              </a:ext>
            </a:extLst>
          </p:cNvPr>
          <p:cNvSpPr txBox="1"/>
          <p:nvPr/>
        </p:nvSpPr>
        <p:spPr>
          <a:xfrm>
            <a:off x="457200" y="3005377"/>
            <a:ext cx="6616460" cy="2677656"/>
          </a:xfrm>
          <a:prstGeom prst="rect">
            <a:avLst/>
          </a:prstGeom>
          <a:noFill/>
        </p:spPr>
        <p:txBody>
          <a:bodyPr wrap="square" rtlCol="0">
            <a:spAutoFit/>
          </a:bodyPr>
          <a:lstStyle/>
          <a:p>
            <a:pPr marL="457200" indent="-457200">
              <a:buFont typeface="+mj-lt"/>
              <a:buAutoNum type="arabicPeriod"/>
            </a:pPr>
            <a:r>
              <a:rPr lang="en-US" sz="2000" b="1" dirty="0"/>
              <a:t>The WSSCSW Ethics Committee Chair</a:t>
            </a:r>
          </a:p>
          <a:p>
            <a:pPr marL="173736" lvl="1"/>
            <a:r>
              <a:rPr lang="en-US" sz="1600" dirty="0"/>
              <a:t>     Ross Artwohl, LICSW</a:t>
            </a:r>
          </a:p>
          <a:p>
            <a:pPr marL="173736" lvl="1"/>
            <a:r>
              <a:rPr lang="en-US" sz="1600" dirty="0"/>
              <a:t>     (541) 223-296</a:t>
            </a:r>
          </a:p>
          <a:p>
            <a:pPr marL="173736" lvl="1"/>
            <a:r>
              <a:rPr lang="en-US" sz="1600" dirty="0"/>
              <a:t>     </a:t>
            </a:r>
            <a:r>
              <a:rPr lang="en-US" sz="1600" dirty="0">
                <a:hlinkClick r:id="rId4"/>
              </a:rPr>
              <a:t>ethics@wsscsw.org</a:t>
            </a:r>
            <a:endParaRPr lang="en-US" sz="1600" dirty="0"/>
          </a:p>
          <a:p>
            <a:pPr marL="173736" lvl="1"/>
            <a:endParaRPr lang="en-US" sz="1600" dirty="0"/>
          </a:p>
          <a:p>
            <a:pPr marL="457200" indent="-457200">
              <a:buFont typeface="+mj-lt"/>
              <a:buAutoNum type="arabicPeriod"/>
            </a:pPr>
            <a:r>
              <a:rPr lang="en-US" sz="2000" b="1" dirty="0"/>
              <a:t>The NASW Office of Ethics and Professional Review*</a:t>
            </a:r>
          </a:p>
          <a:p>
            <a:r>
              <a:rPr lang="en-US" sz="1600" dirty="0"/>
              <a:t>        </a:t>
            </a:r>
            <a:r>
              <a:rPr lang="en-US" sz="1600" dirty="0">
                <a:hlinkClick r:id="rId5"/>
              </a:rPr>
              <a:t>ethics@socialworkers.org</a:t>
            </a:r>
            <a:r>
              <a:rPr lang="en-US" sz="1600" dirty="0"/>
              <a:t> </a:t>
            </a:r>
          </a:p>
          <a:p>
            <a:endParaRPr lang="en-US" sz="1600" dirty="0"/>
          </a:p>
          <a:p>
            <a:r>
              <a:rPr lang="en-US" sz="1600" i="1" dirty="0"/>
              <a:t>        *  Please include your telephone number and a  return email address.  Due to          	the potential volume of questions, it may take time to reply. </a:t>
            </a:r>
          </a:p>
        </p:txBody>
      </p:sp>
    </p:spTree>
    <p:extLst>
      <p:ext uri="{BB962C8B-B14F-4D97-AF65-F5344CB8AC3E}">
        <p14:creationId xmlns:p14="http://schemas.microsoft.com/office/powerpoint/2010/main" val="181061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47242E0-215F-4A77-BAAB-E8D9236F3690}"/>
              </a:ext>
            </a:extLst>
          </p:cNvPr>
          <p:cNvSpPr>
            <a:spLocks noGrp="1"/>
          </p:cNvSpPr>
          <p:nvPr>
            <p:ph type="title"/>
          </p:nvPr>
        </p:nvSpPr>
        <p:spPr/>
        <p:txBody>
          <a:bodyPr/>
          <a:lstStyle/>
          <a:p>
            <a:r>
              <a:rPr lang="en-US" dirty="0"/>
              <a:t>The Purpose of the code</a:t>
            </a:r>
          </a:p>
        </p:txBody>
      </p:sp>
      <p:pic>
        <p:nvPicPr>
          <p:cNvPr id="7" name="Picture 6" descr="A close up of a logo&#10;&#10;Description generated with very high confidence">
            <a:extLst>
              <a:ext uri="{FF2B5EF4-FFF2-40B4-BE49-F238E27FC236}">
                <a16:creationId xmlns:a16="http://schemas.microsoft.com/office/drawing/2014/main" xmlns="" id="{4BC99113-AE25-4956-A3AB-74BF36C262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6300" y="5024907"/>
            <a:ext cx="3429000" cy="1333500"/>
          </a:xfrm>
          <a:prstGeom prst="rect">
            <a:avLst/>
          </a:prstGeom>
        </p:spPr>
      </p:pic>
    </p:spTree>
    <p:extLst>
      <p:ext uri="{BB962C8B-B14F-4D97-AF65-F5344CB8AC3E}">
        <p14:creationId xmlns:p14="http://schemas.microsoft.com/office/powerpoint/2010/main" val="3849182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0D9DC1-36FF-40DA-808E-DA816DC79BD7}"/>
              </a:ext>
            </a:extLst>
          </p:cNvPr>
          <p:cNvSpPr>
            <a:spLocks noGrp="1"/>
          </p:cNvSpPr>
          <p:nvPr>
            <p:ph type="title"/>
          </p:nvPr>
        </p:nvSpPr>
        <p:spPr/>
        <p:txBody>
          <a:bodyPr/>
          <a:lstStyle/>
          <a:p>
            <a:r>
              <a:rPr lang="en-US" dirty="0"/>
              <a:t>The Purpose of the Code (1 of 2)</a:t>
            </a:r>
          </a:p>
        </p:txBody>
      </p:sp>
      <p:sp>
        <p:nvSpPr>
          <p:cNvPr id="3" name="Content Placeholder 2">
            <a:extLst>
              <a:ext uri="{FF2B5EF4-FFF2-40B4-BE49-F238E27FC236}">
                <a16:creationId xmlns:a16="http://schemas.microsoft.com/office/drawing/2014/main" xmlns="" id="{FE7F677C-D5EE-49BE-804D-8FA833E629F8}"/>
              </a:ext>
            </a:extLst>
          </p:cNvPr>
          <p:cNvSpPr>
            <a:spLocks noGrp="1"/>
          </p:cNvSpPr>
          <p:nvPr>
            <p:ph idx="1"/>
          </p:nvPr>
        </p:nvSpPr>
        <p:spPr/>
        <p:txBody>
          <a:bodyPr>
            <a:normAutofit/>
          </a:bodyPr>
          <a:lstStyle/>
          <a:p>
            <a:pPr marL="0" indent="0">
              <a:buNone/>
            </a:pPr>
            <a:r>
              <a:rPr lang="en-US" b="1" dirty="0"/>
              <a:t>2018 – Additions</a:t>
            </a:r>
          </a:p>
          <a:p>
            <a:pPr marL="0" indent="0">
              <a:buNone/>
            </a:pPr>
            <a:r>
              <a:rPr lang="en-US" dirty="0"/>
              <a:t>*For information on NASW adjudication procedures, see </a:t>
            </a:r>
            <a:r>
              <a:rPr lang="en-US" i="1" dirty="0"/>
              <a:t>NASW Procedures for </a:t>
            </a:r>
            <a:r>
              <a:rPr lang="en-US" i="1" strike="sngStrike" dirty="0"/>
              <a:t>the Adjudication of Grievances</a:t>
            </a:r>
            <a:r>
              <a:rPr lang="en-US" i="1" dirty="0"/>
              <a:t> </a:t>
            </a:r>
            <a:r>
              <a:rPr lang="en-US" i="1" u="sng" dirty="0"/>
              <a:t>Professional Review:  Revised.</a:t>
            </a:r>
          </a:p>
          <a:p>
            <a:pPr marL="0" indent="0">
              <a:buNone/>
            </a:pPr>
            <a:r>
              <a:rPr lang="en-US" dirty="0"/>
              <a:t>Ethical decision making is a process. </a:t>
            </a:r>
            <a:r>
              <a:rPr lang="en-US" strike="sngStrike" dirty="0"/>
              <a:t>There are many instances in social work where simple answers are not available to resolve complex ethical issues.</a:t>
            </a:r>
            <a:r>
              <a:rPr lang="en-US" dirty="0"/>
              <a:t> </a:t>
            </a:r>
            <a:r>
              <a:rPr lang="en-US" u="sng" dirty="0"/>
              <a:t>In situations when conflicting obligations arise, social workers may be faced with complex ethical dilemmas that have no simple answers.</a:t>
            </a:r>
            <a:r>
              <a:rPr lang="en-US" dirty="0"/>
              <a:t>  Social workers should take into consideration all the values, principles, and standards in this Code that are relevant to any situation in which ethical judgment is warranted. Social workers' decisions and actions should be consistent with the spirit as well as the letter of this Code.</a:t>
            </a:r>
          </a:p>
        </p:txBody>
      </p:sp>
    </p:spTree>
    <p:extLst>
      <p:ext uri="{BB962C8B-B14F-4D97-AF65-F5344CB8AC3E}">
        <p14:creationId xmlns:p14="http://schemas.microsoft.com/office/powerpoint/2010/main" val="3496247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8FA522-6B3C-48F5-A334-7A713C7C163C}"/>
              </a:ext>
            </a:extLst>
          </p:cNvPr>
          <p:cNvSpPr>
            <a:spLocks noGrp="1"/>
          </p:cNvSpPr>
          <p:nvPr>
            <p:ph type="title"/>
          </p:nvPr>
        </p:nvSpPr>
        <p:spPr/>
        <p:txBody>
          <a:bodyPr/>
          <a:lstStyle/>
          <a:p>
            <a:r>
              <a:rPr lang="en-US" dirty="0"/>
              <a:t>The Purpose of the Code (2 of 2)</a:t>
            </a:r>
          </a:p>
        </p:txBody>
      </p:sp>
      <p:sp>
        <p:nvSpPr>
          <p:cNvPr id="3" name="Content Placeholder 2">
            <a:extLst>
              <a:ext uri="{FF2B5EF4-FFF2-40B4-BE49-F238E27FC236}">
                <a16:creationId xmlns:a16="http://schemas.microsoft.com/office/drawing/2014/main" xmlns="" id="{E2712760-7633-42A0-977E-5DB0896A0FC2}"/>
              </a:ext>
            </a:extLst>
          </p:cNvPr>
          <p:cNvSpPr>
            <a:spLocks noGrp="1"/>
          </p:cNvSpPr>
          <p:nvPr>
            <p:ph idx="1"/>
          </p:nvPr>
        </p:nvSpPr>
        <p:spPr/>
        <p:txBody>
          <a:bodyPr>
            <a:normAutofit fontScale="77500" lnSpcReduction="20000"/>
          </a:bodyPr>
          <a:lstStyle/>
          <a:p>
            <a:pPr marL="0" indent="0">
              <a:lnSpc>
                <a:spcPct val="120000"/>
              </a:lnSpc>
              <a:buNone/>
            </a:pPr>
            <a:r>
              <a:rPr lang="en-US" b="1" dirty="0"/>
              <a:t>2018 – Additions</a:t>
            </a:r>
            <a:endParaRPr lang="en-US" dirty="0"/>
          </a:p>
          <a:p>
            <a:pPr marL="0" indent="0">
              <a:lnSpc>
                <a:spcPct val="120000"/>
              </a:lnSpc>
              <a:buNone/>
            </a:pPr>
            <a:r>
              <a:rPr lang="en-US" dirty="0"/>
              <a:t>With growth in the use of communication technology in various aspects of social work practice, social workers need to be aware of the unique challenges that may arise in relation to the maintenance of confidentiality, informed consent, professional boundaries, professional competence, record keeping, and other ethical considerations. In general, all ethical standards in this Code of Ethics are applicable to interactions, relationships, or communications whether they occur in person or with the use of technology. For the purposes of this Code, technology-assisted social work services include any social work services that involve the use of computers, mobile or landline telephones, tablets, video technology, or other electronic or digital technologies; this includes the use of various electronic or digital platforms, such as the Internet, online social media, chat rooms, text messaging, e-mail, and emerging digital applications. Technology-assisted social work services encompass all aspects of social work practice, including psychotherapy; individual, family, or group counseling; community organization; administration; advocacy; mediation; education; supervision; research; evaluation; and other social work services. Social workers should keep apprised of emerging technological developments that may be used in social work practice and how various ethical standards apply to them.</a:t>
            </a:r>
          </a:p>
        </p:txBody>
      </p:sp>
    </p:spTree>
    <p:extLst>
      <p:ext uri="{BB962C8B-B14F-4D97-AF65-F5344CB8AC3E}">
        <p14:creationId xmlns:p14="http://schemas.microsoft.com/office/powerpoint/2010/main" val="443679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53CAD69-C8E5-46A3-A640-8BCBE3D25A42}"/>
              </a:ext>
            </a:extLst>
          </p:cNvPr>
          <p:cNvSpPr>
            <a:spLocks noGrp="1"/>
          </p:cNvSpPr>
          <p:nvPr>
            <p:ph type="title"/>
          </p:nvPr>
        </p:nvSpPr>
        <p:spPr/>
        <p:txBody>
          <a:bodyPr/>
          <a:lstStyle/>
          <a:p>
            <a:r>
              <a:rPr lang="en-US" i="1" dirty="0"/>
              <a:t>1. Social Workers’ Ethical Responsibility to Clients</a:t>
            </a:r>
          </a:p>
        </p:txBody>
      </p:sp>
      <p:pic>
        <p:nvPicPr>
          <p:cNvPr id="6" name="Picture 5" descr="A close up of a logo&#10;&#10;Description generated with very high confidence">
            <a:extLst>
              <a:ext uri="{FF2B5EF4-FFF2-40B4-BE49-F238E27FC236}">
                <a16:creationId xmlns:a16="http://schemas.microsoft.com/office/drawing/2014/main" xmlns="" id="{B96BB6FB-4EE9-4106-9E65-7A69C95F9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6300" y="5020519"/>
            <a:ext cx="3429000" cy="1333500"/>
          </a:xfrm>
          <a:prstGeom prst="rect">
            <a:avLst/>
          </a:prstGeom>
        </p:spPr>
      </p:pic>
    </p:spTree>
    <p:extLst>
      <p:ext uri="{BB962C8B-B14F-4D97-AF65-F5344CB8AC3E}">
        <p14:creationId xmlns:p14="http://schemas.microsoft.com/office/powerpoint/2010/main" val="2915403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2E2284C-E5D5-4F2B-B455-42DA9F8E0590}"/>
              </a:ext>
            </a:extLst>
          </p:cNvPr>
          <p:cNvSpPr>
            <a:spLocks noGrp="1"/>
          </p:cNvSpPr>
          <p:nvPr>
            <p:ph type="title"/>
          </p:nvPr>
        </p:nvSpPr>
        <p:spPr/>
        <p:txBody>
          <a:bodyPr/>
          <a:lstStyle/>
          <a:p>
            <a:r>
              <a:rPr lang="en-US" dirty="0"/>
              <a:t>1.03 Informed Consent (1 of 2)</a:t>
            </a:r>
          </a:p>
        </p:txBody>
      </p:sp>
      <p:sp>
        <p:nvSpPr>
          <p:cNvPr id="5" name="Text Placeholder 4">
            <a:extLst>
              <a:ext uri="{FF2B5EF4-FFF2-40B4-BE49-F238E27FC236}">
                <a16:creationId xmlns:a16="http://schemas.microsoft.com/office/drawing/2014/main" xmlns="" id="{CC1CFD5A-CA6B-40BA-AF9C-61E056666DCE}"/>
              </a:ext>
            </a:extLst>
          </p:cNvPr>
          <p:cNvSpPr>
            <a:spLocks noGrp="1"/>
          </p:cNvSpPr>
          <p:nvPr>
            <p:ph type="body" idx="1"/>
          </p:nvPr>
        </p:nvSpPr>
        <p:spPr/>
        <p:txBody>
          <a:bodyPr/>
          <a:lstStyle/>
          <a:p>
            <a:r>
              <a:rPr lang="en-US" dirty="0"/>
              <a:t>1996</a:t>
            </a:r>
          </a:p>
        </p:txBody>
      </p:sp>
      <p:sp>
        <p:nvSpPr>
          <p:cNvPr id="6" name="Content Placeholder 5">
            <a:extLst>
              <a:ext uri="{FF2B5EF4-FFF2-40B4-BE49-F238E27FC236}">
                <a16:creationId xmlns:a16="http://schemas.microsoft.com/office/drawing/2014/main" xmlns="" id="{58BE2233-4F97-405A-9583-7E06268A3F42}"/>
              </a:ext>
            </a:extLst>
          </p:cNvPr>
          <p:cNvSpPr>
            <a:spLocks noGrp="1"/>
          </p:cNvSpPr>
          <p:nvPr>
            <p:ph sz="half" idx="2"/>
          </p:nvPr>
        </p:nvSpPr>
        <p:spPr/>
        <p:txBody>
          <a:bodyPr>
            <a:normAutofit/>
          </a:bodyPr>
          <a:lstStyle/>
          <a:p>
            <a:pPr marL="0" indent="0">
              <a:lnSpc>
                <a:spcPct val="100000"/>
              </a:lnSpc>
              <a:buNone/>
            </a:pPr>
            <a:r>
              <a:rPr lang="en-US" sz="1600" dirty="0"/>
              <a:t>(e) Social workers who provide services via electronic media (such as computer, telephone, radio, and television) should inform recipients of the limitations and risks associated with such services. </a:t>
            </a:r>
          </a:p>
        </p:txBody>
      </p:sp>
      <p:sp>
        <p:nvSpPr>
          <p:cNvPr id="7" name="Text Placeholder 6">
            <a:extLst>
              <a:ext uri="{FF2B5EF4-FFF2-40B4-BE49-F238E27FC236}">
                <a16:creationId xmlns:a16="http://schemas.microsoft.com/office/drawing/2014/main" xmlns="" id="{883D0528-399C-4FF6-82DA-DF21792BA430}"/>
              </a:ext>
            </a:extLst>
          </p:cNvPr>
          <p:cNvSpPr>
            <a:spLocks noGrp="1"/>
          </p:cNvSpPr>
          <p:nvPr>
            <p:ph type="body" sz="quarter" idx="3"/>
          </p:nvPr>
        </p:nvSpPr>
        <p:spPr/>
        <p:txBody>
          <a:bodyPr/>
          <a:lstStyle/>
          <a:p>
            <a:r>
              <a:rPr lang="en-US" dirty="0"/>
              <a:t>2018 - Additions</a:t>
            </a:r>
          </a:p>
        </p:txBody>
      </p:sp>
      <p:sp>
        <p:nvSpPr>
          <p:cNvPr id="8" name="Content Placeholder 7">
            <a:extLst>
              <a:ext uri="{FF2B5EF4-FFF2-40B4-BE49-F238E27FC236}">
                <a16:creationId xmlns:a16="http://schemas.microsoft.com/office/drawing/2014/main" xmlns="" id="{0E42957F-6DAD-4E0C-B512-AB5FE4FF4733}"/>
              </a:ext>
            </a:extLst>
          </p:cNvPr>
          <p:cNvSpPr>
            <a:spLocks noGrp="1"/>
          </p:cNvSpPr>
          <p:nvPr>
            <p:ph sz="quarter" idx="4"/>
          </p:nvPr>
        </p:nvSpPr>
        <p:spPr/>
        <p:txBody>
          <a:bodyPr>
            <a:noAutofit/>
          </a:bodyPr>
          <a:lstStyle/>
          <a:p>
            <a:pPr marL="0" indent="0">
              <a:buNone/>
            </a:pPr>
            <a:r>
              <a:rPr lang="en-US" sz="1600" dirty="0"/>
              <a:t>(e) Social workers should discuss with clients the social workers’ policies concerning the use of technology in the provision of professional services.</a:t>
            </a:r>
          </a:p>
        </p:txBody>
      </p:sp>
    </p:spTree>
    <p:extLst>
      <p:ext uri="{BB962C8B-B14F-4D97-AF65-F5344CB8AC3E}">
        <p14:creationId xmlns:p14="http://schemas.microsoft.com/office/powerpoint/2010/main" val="2755045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2E2284C-E5D5-4F2B-B455-42DA9F8E0590}"/>
              </a:ext>
            </a:extLst>
          </p:cNvPr>
          <p:cNvSpPr>
            <a:spLocks noGrp="1"/>
          </p:cNvSpPr>
          <p:nvPr>
            <p:ph type="title"/>
          </p:nvPr>
        </p:nvSpPr>
        <p:spPr/>
        <p:txBody>
          <a:bodyPr/>
          <a:lstStyle/>
          <a:p>
            <a:r>
              <a:rPr lang="en-US" dirty="0"/>
              <a:t>1.03 Informed Consent (2 of 2)</a:t>
            </a:r>
          </a:p>
        </p:txBody>
      </p:sp>
      <p:sp>
        <p:nvSpPr>
          <p:cNvPr id="8" name="Content Placeholder 7">
            <a:extLst>
              <a:ext uri="{FF2B5EF4-FFF2-40B4-BE49-F238E27FC236}">
                <a16:creationId xmlns:a16="http://schemas.microsoft.com/office/drawing/2014/main" xmlns="" id="{0E42957F-6DAD-4E0C-B512-AB5FE4FF4733}"/>
              </a:ext>
            </a:extLst>
          </p:cNvPr>
          <p:cNvSpPr>
            <a:spLocks noGrp="1"/>
          </p:cNvSpPr>
          <p:nvPr>
            <p:ph idx="1"/>
          </p:nvPr>
        </p:nvSpPr>
        <p:spPr/>
        <p:txBody>
          <a:bodyPr>
            <a:noAutofit/>
          </a:bodyPr>
          <a:lstStyle/>
          <a:p>
            <a:pPr marL="0" indent="0">
              <a:buNone/>
            </a:pPr>
            <a:r>
              <a:rPr lang="en-US" sz="2400" b="1" dirty="0"/>
              <a:t>2018 - Additions</a:t>
            </a:r>
          </a:p>
          <a:p>
            <a:pPr marL="0" indent="0">
              <a:buNone/>
            </a:pPr>
            <a:r>
              <a:rPr lang="en-US" sz="1600" dirty="0"/>
              <a:t>(f) Social workers who use technology to provide social work services should obtain informed consent from the individuals using these services during the initial screening or interview and prior to initiating services.  Social workers should assess clients’ capacity to provide informed consent and, when using technology to communicate, verify the identity and location of clients.</a:t>
            </a:r>
          </a:p>
          <a:p>
            <a:pPr marL="0" indent="0">
              <a:buNone/>
            </a:pPr>
            <a:r>
              <a:rPr lang="en-US" sz="1600" dirty="0"/>
              <a:t>(g) Social workers who use technology to provide social work services should assess the clients’ suitability and capacity for electronic and remote services. Social workers should consider the clients’ intellectual, emotional, and physical ability to use technology to receive services and ability to understand the potential benefits, risks, and limitations of such services.  If clients do not wish to use services provided through technology, social workers should help them identify alternate methods of service.</a:t>
            </a:r>
          </a:p>
          <a:p>
            <a:pPr marL="0" indent="0">
              <a:buNone/>
            </a:pPr>
            <a:r>
              <a:rPr lang="en-US" sz="1600" dirty="0"/>
              <a:t>(</a:t>
            </a:r>
            <a:r>
              <a:rPr lang="en-US" sz="1600" dirty="0" err="1"/>
              <a:t>i</a:t>
            </a:r>
            <a:r>
              <a:rPr lang="en-US" sz="1600" dirty="0"/>
              <a:t>) Social workers should obtain client consent before conducting an electronic search on the client. Exceptions may arise when the search is for purposes of protecting the client or others from serious, foreseeable, and imminent harm, or for other compelling professional reasons.</a:t>
            </a:r>
          </a:p>
        </p:txBody>
      </p:sp>
    </p:spTree>
    <p:extLst>
      <p:ext uri="{BB962C8B-B14F-4D97-AF65-F5344CB8AC3E}">
        <p14:creationId xmlns:p14="http://schemas.microsoft.com/office/powerpoint/2010/main" val="5456579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1158</TotalTime>
  <Words>2857</Words>
  <Application>Microsoft Office PowerPoint</Application>
  <PresentationFormat>Widescreen</PresentationFormat>
  <Paragraphs>146</Paragraphs>
  <Slides>35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Calibri</vt:lpstr>
      <vt:lpstr>Tw Cen MT</vt:lpstr>
      <vt:lpstr>Tw Cen MT Condensed</vt:lpstr>
      <vt:lpstr>Wingdings</vt:lpstr>
      <vt:lpstr>Wingdings 3</vt:lpstr>
      <vt:lpstr>Integral</vt:lpstr>
      <vt:lpstr>NASW Code of Ethics approved changes Effective January 1st, 2018</vt:lpstr>
      <vt:lpstr>WSSCSW Ethics Committee  (2018-2020)</vt:lpstr>
      <vt:lpstr>Overview of Revised Sections</vt:lpstr>
      <vt:lpstr>The Purpose of the code</vt:lpstr>
      <vt:lpstr>The Purpose of the Code (1 of 2)</vt:lpstr>
      <vt:lpstr>The Purpose of the Code (2 of 2)</vt:lpstr>
      <vt:lpstr>1. Social Workers’ Ethical Responsibility to Clients</vt:lpstr>
      <vt:lpstr>1.03 Informed Consent (1 of 2)</vt:lpstr>
      <vt:lpstr>1.03 Informed Consent (2 of 2)</vt:lpstr>
      <vt:lpstr>1.04 Competence</vt:lpstr>
      <vt:lpstr>1.05 Cultural Competence Awareness and Social Diversity</vt:lpstr>
      <vt:lpstr>1.06 Conflicts of Interest</vt:lpstr>
      <vt:lpstr>1.07 Privacy and Confidentiality (1 of 4)</vt:lpstr>
      <vt:lpstr>1.07 Privacy and Confidentiality (2 of 4)</vt:lpstr>
      <vt:lpstr>1.07 Privacy and Confidentiality (3 of 4)</vt:lpstr>
      <vt:lpstr>1.07 Privacy and Confidentiality (4 of 4)</vt:lpstr>
      <vt:lpstr>1.08 Access to Records</vt:lpstr>
      <vt:lpstr>1.09 Sexual Relationships</vt:lpstr>
      <vt:lpstr>1.11 Sexual Harassment</vt:lpstr>
      <vt:lpstr>1.15 Interruption of Services</vt:lpstr>
      <vt:lpstr>2.06 1.16 Referral for Services</vt:lpstr>
      <vt:lpstr>2. Social Workers’ Ethical Responsibility to Colleagues</vt:lpstr>
      <vt:lpstr>2.01 Respect</vt:lpstr>
      <vt:lpstr>2.07 2.06 Sexual Relationships</vt:lpstr>
      <vt:lpstr>2.08 2.07 Sexual Harassment</vt:lpstr>
      <vt:lpstr>2.11 2.10 Unethical Conduct of Colleagues</vt:lpstr>
      <vt:lpstr>3. Social Worker’ Ethical Responsibilities in Practice Settings</vt:lpstr>
      <vt:lpstr>3.01 Supervision and Consultation</vt:lpstr>
      <vt:lpstr>3.02 Education and Training</vt:lpstr>
      <vt:lpstr>3.04 Client Records</vt:lpstr>
      <vt:lpstr>5. Social Workers' Ethical Responsibilities to the Social Work Profession </vt:lpstr>
      <vt:lpstr>5.02 Evaluation and Research</vt:lpstr>
      <vt:lpstr>6. Social Workers' Ethical Responsibilities to the Broader Society </vt:lpstr>
      <vt:lpstr>6.04 Social and Political Action</vt:lpstr>
      <vt:lpstr>Additional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Ross Artwohl</dc:creator>
  <cp:lastModifiedBy>Toshiba_User</cp:lastModifiedBy>
  <cp:revision>59</cp:revision>
  <dcterms:created xsi:type="dcterms:W3CDTF">2018-01-10T23:40:14Z</dcterms:created>
  <dcterms:modified xsi:type="dcterms:W3CDTF">2018-02-01T00:09:16Z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